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471" r:id="rId3"/>
    <p:sldId id="472" r:id="rId4"/>
    <p:sldId id="595" r:id="rId5"/>
    <p:sldId id="596" r:id="rId6"/>
    <p:sldId id="597" r:id="rId7"/>
    <p:sldId id="598" r:id="rId8"/>
    <p:sldId id="600" r:id="rId9"/>
    <p:sldId id="601" r:id="rId10"/>
    <p:sldId id="602" r:id="rId11"/>
    <p:sldId id="603" r:id="rId12"/>
    <p:sldId id="604" r:id="rId13"/>
    <p:sldId id="605" r:id="rId14"/>
    <p:sldId id="606" r:id="rId15"/>
    <p:sldId id="607" r:id="rId16"/>
    <p:sldId id="608" r:id="rId17"/>
    <p:sldId id="609" r:id="rId18"/>
    <p:sldId id="610" r:id="rId19"/>
    <p:sldId id="611" r:id="rId20"/>
    <p:sldId id="612" r:id="rId21"/>
    <p:sldId id="635" r:id="rId22"/>
    <p:sldId id="613" r:id="rId23"/>
    <p:sldId id="614" r:id="rId24"/>
    <p:sldId id="615" r:id="rId25"/>
    <p:sldId id="616" r:id="rId26"/>
    <p:sldId id="617" r:id="rId27"/>
    <p:sldId id="618" r:id="rId28"/>
    <p:sldId id="619" r:id="rId29"/>
    <p:sldId id="620" r:id="rId30"/>
    <p:sldId id="636" r:id="rId31"/>
    <p:sldId id="621" r:id="rId32"/>
    <p:sldId id="637" r:id="rId33"/>
    <p:sldId id="638" r:id="rId34"/>
    <p:sldId id="639" r:id="rId35"/>
    <p:sldId id="640" r:id="rId36"/>
    <p:sldId id="622" r:id="rId37"/>
    <p:sldId id="623" r:id="rId38"/>
    <p:sldId id="641" r:id="rId39"/>
    <p:sldId id="624" r:id="rId40"/>
    <p:sldId id="642" r:id="rId41"/>
    <p:sldId id="625" r:id="rId42"/>
    <p:sldId id="626" r:id="rId43"/>
    <p:sldId id="627" r:id="rId44"/>
    <p:sldId id="643" r:id="rId45"/>
    <p:sldId id="644" r:id="rId46"/>
    <p:sldId id="645" r:id="rId47"/>
    <p:sldId id="646" r:id="rId48"/>
    <p:sldId id="647" r:id="rId49"/>
    <p:sldId id="648" r:id="rId50"/>
    <p:sldId id="649" r:id="rId51"/>
    <p:sldId id="650" r:id="rId52"/>
    <p:sldId id="651" r:id="rId53"/>
    <p:sldId id="652" r:id="rId54"/>
    <p:sldId id="653" r:id="rId55"/>
    <p:sldId id="654" r:id="rId56"/>
    <p:sldId id="628" r:id="rId57"/>
    <p:sldId id="655" r:id="rId58"/>
    <p:sldId id="656" r:id="rId59"/>
    <p:sldId id="657" r:id="rId60"/>
    <p:sldId id="658" r:id="rId61"/>
    <p:sldId id="630" r:id="rId62"/>
    <p:sldId id="631" r:id="rId63"/>
    <p:sldId id="632" r:id="rId64"/>
    <p:sldId id="633" r:id="rId65"/>
    <p:sldId id="634" r:id="rId66"/>
    <p:sldId id="385" r:id="rId67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B3"/>
    <a:srgbClr val="EE7D6A"/>
    <a:srgbClr val="43AC81"/>
    <a:srgbClr val="2A5CAA"/>
    <a:srgbClr val="ED7C7F"/>
    <a:srgbClr val="3C479D"/>
    <a:srgbClr val="EF364A"/>
    <a:srgbClr val="00A4E6"/>
    <a:srgbClr val="FF4C00"/>
    <a:srgbClr val="E842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06" autoAdjust="0"/>
    <p:restoredTop sz="94213" autoAdjust="0"/>
  </p:normalViewPr>
  <p:slideViewPr>
    <p:cSldViewPr>
      <p:cViewPr>
        <p:scale>
          <a:sx n="100" d="100"/>
          <a:sy n="100" d="100"/>
        </p:scale>
        <p:origin x="-2292" y="-210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95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4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028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08117"/>
            <a:ext cx="3489177" cy="3905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 userDrawn="1"/>
        </p:nvCxnSpPr>
        <p:spPr>
          <a:xfrm>
            <a:off x="539552" y="4077072"/>
            <a:ext cx="43924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539552" y="473460"/>
            <a:ext cx="61926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97" y="764704"/>
            <a:ext cx="4090433" cy="311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81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2018-12-10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5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006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0" kern="10" cap="none" spc="0" dirty="0">
                <a:ln w="18415" cmpd="sng">
                  <a:noFill/>
                  <a:prstDash val="solid"/>
                </a:ln>
                <a:solidFill>
                  <a:srgbClr val="0067B3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0" kern="10" cap="none" spc="0" dirty="0">
              <a:ln w="18415" cmpd="sng">
                <a:noFill/>
                <a:prstDash val="solid"/>
              </a:ln>
              <a:solidFill>
                <a:srgbClr val="0067B3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255663" y="6309320"/>
            <a:ext cx="24913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</a:t>
            </a: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2018 </a:t>
            </a:r>
            <a:r>
              <a:rPr lang="en-US" altLang="ko-KR" sz="1100" dirty="0" err="1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</a:t>
            </a: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 smtClean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dirty="0" smtClean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53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 smtClean="0">
                <a:latin typeface="HY견고딕" pitchFamily="18" charset="-127"/>
                <a:ea typeface="HY견고딕" pitchFamily="18" charset="-127"/>
              </a:rPr>
              <a:t>웹 디자인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67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380144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24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24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2400" baseline="0" dirty="0" smtClean="0">
                <a:latin typeface="HY견고딕" pitchFamily="18" charset="-127"/>
                <a:ea typeface="HY견고딕" pitchFamily="18" charset="-127"/>
              </a:rPr>
              <a:t>컴퓨터 아키텍처 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컴퓨터 구조 및 동작 원리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57581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400" dirty="0" smtClean="0">
                <a:ea typeface="맑은 고딕" pitchFamily="50" charset="-127"/>
              </a:rPr>
              <a:t>㈜</a:t>
            </a:r>
            <a:r>
              <a:rPr kumimoji="0" lang="ko-KR" altLang="en-US" sz="1400" dirty="0">
                <a:ea typeface="맑은 고딕" pitchFamily="50" charset="-127"/>
              </a:rPr>
              <a:t>에 있습니다</a:t>
            </a:r>
            <a:r>
              <a:rPr kumimoji="0" lang="en-US" altLang="ko-KR" sz="1400" dirty="0">
                <a:ea typeface="맑은 고딕" pitchFamily="50" charset="-127"/>
              </a:rPr>
              <a:t>.</a:t>
            </a:r>
            <a:r>
              <a:rPr kumimoji="0" lang="ko-KR" altLang="en-US" sz="14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4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4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4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4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4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4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68407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4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8344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직선 연결선 15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2018-12-10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88" r:id="rId3"/>
    <p:sldLayoutId id="2147483689" r:id="rId4"/>
    <p:sldLayoutId id="2147483678" r:id="rId5"/>
    <p:sldLayoutId id="2147483679" r:id="rId6"/>
    <p:sldLayoutId id="2147483680" r:id="rId7"/>
    <p:sldLayoutId id="2147483686" r:id="rId8"/>
    <p:sldLayoutId id="2147483685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 idx="4294967295"/>
          </p:nvPr>
        </p:nvSpPr>
        <p:spPr>
          <a:xfrm>
            <a:off x="658168" y="6021288"/>
            <a:ext cx="8306320" cy="625958"/>
          </a:xfrm>
        </p:spPr>
        <p:txBody>
          <a:bodyPr/>
          <a:lstStyle/>
          <a:p>
            <a:pPr algn="l" eaLnBrk="1" hangingPunct="1"/>
            <a:r>
              <a:rPr lang="en-US" altLang="ko-KR" sz="3200" b="1" dirty="0" smtClean="0">
                <a:solidFill>
                  <a:schemeClr val="bg1"/>
                </a:solidFill>
              </a:rPr>
              <a:t>05. </a:t>
            </a:r>
            <a:r>
              <a:rPr lang="ko-KR" altLang="en-US" sz="3200" b="1" dirty="0">
                <a:solidFill>
                  <a:schemeClr val="bg1"/>
                </a:solidFill>
              </a:rPr>
              <a:t>웹사이트 분석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 bwMode="auto">
          <a:xfrm>
            <a:off x="658168" y="5575975"/>
            <a:ext cx="8306320" cy="51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hangingPunct="1"/>
            <a:r>
              <a:rPr lang="en-US" altLang="ko-K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Part 02. </a:t>
            </a:r>
            <a:r>
              <a:rPr lang="ko-KR" alt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웹 기획 </a:t>
            </a:r>
            <a:r>
              <a:rPr lang="ko-KR" altLang="en-US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기초와 설계</a:t>
            </a:r>
            <a:endParaRPr lang="ko-KR" altLang="en-US" sz="20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3295"/>
            <a:ext cx="5056856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통계 웹사이트를 활용한 정확한 정보 확보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소셜매트릭스</a:t>
            </a:r>
            <a:endParaRPr lang="en-US" altLang="ko-KR" sz="1400" b="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71600" y="6237312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50" b="1" dirty="0">
                <a:solidFill>
                  <a:schemeClr val="accent1"/>
                </a:solidFill>
                <a:latin typeface="+mn-lt"/>
              </a:rPr>
              <a:t>(a) 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메인 페이지</a:t>
            </a:r>
            <a:endParaRPr lang="en-US" altLang="ko-KR" sz="105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497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통계 웹사이트를 활용한 정확한 정보 확보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소셜매트릭스</a:t>
            </a:r>
            <a:endParaRPr lang="en-US" altLang="ko-KR" sz="1400" b="0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3295"/>
            <a:ext cx="3677933" cy="252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314" y="2493295"/>
            <a:ext cx="3677933" cy="252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1600" y="5157192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50" b="1" dirty="0">
                <a:solidFill>
                  <a:schemeClr val="accent1"/>
                </a:solidFill>
                <a:latin typeface="+mn-lt"/>
              </a:rPr>
              <a:t>(b) </a:t>
            </a:r>
            <a:r>
              <a:rPr lang="ko-KR" altLang="en-US" sz="1050" b="1" dirty="0" err="1">
                <a:solidFill>
                  <a:schemeClr val="accent1"/>
                </a:solidFill>
                <a:latin typeface="+mn-lt"/>
              </a:rPr>
              <a:t>연관어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ko-KR" altLang="en-US" sz="1050" b="1" dirty="0" err="1">
                <a:solidFill>
                  <a:schemeClr val="accent1"/>
                </a:solidFill>
                <a:latin typeface="+mn-lt"/>
              </a:rPr>
              <a:t>맵의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 예</a:t>
            </a:r>
            <a:endParaRPr lang="en-US" altLang="ko-KR" sz="105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7314" y="5157192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50" b="1" dirty="0">
                <a:solidFill>
                  <a:schemeClr val="accent1"/>
                </a:solidFill>
                <a:latin typeface="+mn-lt"/>
              </a:rPr>
              <a:t>(c) </a:t>
            </a:r>
            <a:r>
              <a:rPr lang="ko-KR" altLang="en-US" sz="1050" b="1" dirty="0" err="1">
                <a:solidFill>
                  <a:schemeClr val="accent1"/>
                </a:solidFill>
                <a:latin typeface="+mn-lt"/>
              </a:rPr>
              <a:t>소셜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 검색의 예</a:t>
            </a:r>
            <a:endParaRPr lang="en-US" altLang="ko-KR" sz="105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77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8" y="3018377"/>
            <a:ext cx="3942058" cy="243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r="5224"/>
          <a:stretch/>
        </p:blipFill>
        <p:spPr bwMode="auto">
          <a:xfrm>
            <a:off x="4694841" y="3018377"/>
            <a:ext cx="4197639" cy="246249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en-US" altLang="ko-KR" sz="2000" dirty="0"/>
              <a:t>SWOT </a:t>
            </a:r>
            <a:r>
              <a:rPr lang="ko-KR" altLang="en-US" sz="2000" dirty="0"/>
              <a:t>분석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en-US" altLang="ko-KR" sz="1400" b="0" dirty="0"/>
              <a:t>SWOT </a:t>
            </a:r>
            <a:r>
              <a:rPr lang="ko-KR" altLang="en-US" sz="1400" b="0" dirty="0" smtClean="0"/>
              <a:t>분석은 </a:t>
            </a:r>
            <a:r>
              <a:rPr lang="ko-KR" altLang="en-US" sz="1400" b="0" dirty="0"/>
              <a:t>프로젝트 상황 분석 및 전략 수립을 위한 필수 기법으로</a:t>
            </a:r>
            <a:r>
              <a:rPr lang="en-US" altLang="ko-KR" sz="1400" b="0" dirty="0"/>
              <a:t>, </a:t>
            </a:r>
            <a:r>
              <a:rPr lang="ko-KR" altLang="en-US" sz="1400" b="0" dirty="0" smtClean="0"/>
              <a:t>기업의 내부와 </a:t>
            </a:r>
            <a:r>
              <a:rPr lang="ko-KR" altLang="en-US" sz="1400" b="0" dirty="0"/>
              <a:t>외부 환경을 분석하여 강점과 약점을 찾아내고 기회와 위협 요인을 도출할 수 있는 </a:t>
            </a:r>
            <a:r>
              <a:rPr lang="ko-KR" altLang="en-US" sz="1400" b="0" dirty="0" smtClean="0"/>
              <a:t>도구이다</a:t>
            </a:r>
            <a:r>
              <a:rPr lang="en-US" altLang="ko-KR" sz="1400" b="0" dirty="0"/>
              <a:t>.</a:t>
            </a:r>
            <a:endParaRPr lang="en-US" altLang="ko-KR" sz="1400" b="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70248" y="5506913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50" b="1" dirty="0">
                <a:solidFill>
                  <a:schemeClr val="accent1"/>
                </a:solidFill>
                <a:latin typeface="+mn-lt"/>
              </a:rPr>
              <a:t>(a) SWOT 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분석 사례 ①</a:t>
            </a:r>
            <a:endParaRPr lang="en-US" altLang="ko-KR" sz="105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7314" y="5506913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50" b="1" dirty="0">
                <a:solidFill>
                  <a:schemeClr val="accent1"/>
                </a:solidFill>
                <a:latin typeface="+mn-lt"/>
              </a:rPr>
              <a:t>(b) SWOT 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분석 사례 ②</a:t>
            </a:r>
            <a:endParaRPr lang="en-US" altLang="ko-KR" sz="105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43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en-US" altLang="ko-KR" sz="2000" dirty="0"/>
              <a:t>3C </a:t>
            </a:r>
            <a:r>
              <a:rPr lang="ko-KR" altLang="en-US" sz="2000" dirty="0"/>
              <a:t>분석</a:t>
            </a:r>
            <a:endParaRPr lang="en-US" altLang="ko-KR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12344" y="6154985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1"/>
                </a:solidFill>
                <a:latin typeface="+mn-lt"/>
              </a:rPr>
              <a:t>[3C </a:t>
            </a:r>
            <a:r>
              <a:rPr lang="ko-KR" altLang="en-US" sz="1050" b="1" dirty="0" smtClean="0">
                <a:solidFill>
                  <a:schemeClr val="accent1"/>
                </a:solidFill>
                <a:latin typeface="+mn-lt"/>
              </a:rPr>
              <a:t>분석</a:t>
            </a:r>
            <a:r>
              <a:rPr lang="en-US" altLang="ko-KR" sz="1050" b="1" dirty="0" smtClean="0">
                <a:solidFill>
                  <a:schemeClr val="accent1"/>
                </a:solidFill>
                <a:latin typeface="+mn-lt"/>
              </a:rPr>
              <a:t>]</a:t>
            </a:r>
            <a:endParaRPr lang="en-US" altLang="ko-KR" sz="105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170" y="2891961"/>
            <a:ext cx="3665660" cy="326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en-US" altLang="ko-KR" sz="1400" b="0" dirty="0" smtClean="0"/>
              <a:t>3C </a:t>
            </a:r>
            <a:r>
              <a:rPr lang="ko-KR" altLang="en-US" sz="1400" b="0" dirty="0"/>
              <a:t>분석은 같은 고객을 대상으로 한 경쟁사를 자사와 </a:t>
            </a:r>
            <a:r>
              <a:rPr lang="ko-KR" altLang="en-US" sz="1400" b="0" dirty="0" smtClean="0"/>
              <a:t>비교 </a:t>
            </a:r>
            <a:r>
              <a:rPr lang="ko-KR" altLang="en-US" sz="1400" b="0" dirty="0"/>
              <a:t>분석하고 차별화하여 어떻게 경쟁에서 이길 것인지를 찾아내는 분석 </a:t>
            </a:r>
            <a:r>
              <a:rPr lang="ko-KR" altLang="en-US" sz="1400" b="0" dirty="0" smtClean="0"/>
              <a:t>방법이다</a:t>
            </a:r>
            <a:r>
              <a:rPr lang="en-US" altLang="ko-KR" sz="1400" b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55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 사용자의 정의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사용자를 이해한다는 것은 특정 상황에서 사용자의 인지적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감성적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행위적 특성을 </a:t>
            </a:r>
            <a:r>
              <a:rPr lang="ko-KR" altLang="en-US" sz="1400" b="0" dirty="0" smtClean="0"/>
              <a:t>발견하는 것으로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이를 통해 사용자의 </a:t>
            </a:r>
            <a:r>
              <a:rPr lang="ko-KR" altLang="en-US" sz="1400" b="0" dirty="0" err="1"/>
              <a:t>니즈를</a:t>
            </a:r>
            <a:r>
              <a:rPr lang="ko-KR" altLang="en-US" sz="1400" b="0" dirty="0"/>
              <a:t> 도출할 수 있기 때문에 매우 중요하다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누구인가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사용자의 유형 </a:t>
            </a:r>
            <a:r>
              <a:rPr lang="en-US" altLang="ko-KR" sz="1400" b="0" dirty="0"/>
              <a:t>· </a:t>
            </a:r>
            <a:r>
              <a:rPr lang="ko-KR" altLang="en-US" sz="1400" b="0" dirty="0"/>
              <a:t>형태 </a:t>
            </a:r>
            <a:r>
              <a:rPr lang="en-US" altLang="ko-KR" sz="1400" b="0" dirty="0"/>
              <a:t>· </a:t>
            </a:r>
            <a:r>
              <a:rPr lang="ko-KR" altLang="en-US" sz="1400" b="0" dirty="0"/>
              <a:t>속성은 어떠한가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사용자의 </a:t>
            </a:r>
            <a:r>
              <a:rPr lang="ko-KR" altLang="en-US" sz="1400" b="0" dirty="0"/>
              <a:t>일상 생활은 어떠한가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이것은 우리의 비즈니스와 어떻게 연관되는가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온라인에서 어떤 가치를 중요하게 생각하는가</a:t>
            </a:r>
            <a:r>
              <a:rPr lang="en-US" altLang="ko-KR" sz="1400" b="0" dirty="0" smtClean="0"/>
              <a:t>?  </a:t>
            </a:r>
            <a:r>
              <a:rPr lang="ko-KR" altLang="en-US" sz="1400" b="0" dirty="0" smtClean="0"/>
              <a:t>예</a:t>
            </a:r>
            <a:r>
              <a:rPr lang="en-US" altLang="ko-KR" sz="1400" b="0" dirty="0"/>
              <a:t>) </a:t>
            </a:r>
            <a:r>
              <a:rPr lang="ko-KR" altLang="en-US" sz="1400" b="0" dirty="0"/>
              <a:t>속도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가격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편리함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다양성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심도 있는 정보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정보를 어떻게 이용하나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사용자가 </a:t>
            </a:r>
            <a:r>
              <a:rPr lang="ko-KR" altLang="en-US" sz="1400" b="0" dirty="0"/>
              <a:t>진정으로 원하는 것이 무엇인가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어떤 서비스</a:t>
            </a:r>
            <a:r>
              <a:rPr lang="en-US" altLang="ko-KR" sz="1400" b="0" dirty="0"/>
              <a:t>, </a:t>
            </a:r>
            <a:r>
              <a:rPr lang="ko-KR" altLang="en-US" sz="1400" b="0" dirty="0" err="1"/>
              <a:t>콘텐츠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기능이 필요한가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이러한 서비스나 </a:t>
            </a:r>
            <a:r>
              <a:rPr lang="ko-KR" altLang="en-US" sz="1400" b="0" dirty="0" err="1"/>
              <a:t>콘텐츠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기능이 어떠한 방식으로 제공되기를 바라는가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이로 </a:t>
            </a:r>
            <a:r>
              <a:rPr lang="ko-KR" altLang="en-US" sz="1400" b="0" dirty="0"/>
              <a:t>인한 사용자의 만족이 비즈니스의 성공에 어떻게 기여하는가</a:t>
            </a:r>
            <a:r>
              <a:rPr lang="en-US" altLang="ko-KR" sz="1400" b="0" dirty="0"/>
              <a:t>?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1384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 사용자의 </a:t>
            </a:r>
            <a:r>
              <a:rPr lang="ko-KR" altLang="en-US" sz="2000" dirty="0" smtClean="0"/>
              <a:t>정의 </a:t>
            </a:r>
            <a:r>
              <a:rPr lang="en-US" altLang="ko-KR" sz="2000" dirty="0" smtClean="0"/>
              <a:t>: </a:t>
            </a:r>
            <a:r>
              <a:rPr lang="ko-KR" altLang="en-US" sz="2000" dirty="0" err="1">
                <a:solidFill>
                  <a:schemeClr val="accent2"/>
                </a:solidFill>
              </a:rPr>
              <a:t>모바일</a:t>
            </a:r>
            <a:r>
              <a:rPr lang="ko-KR" altLang="en-US" sz="2000" dirty="0">
                <a:solidFill>
                  <a:schemeClr val="accent2"/>
                </a:solidFill>
              </a:rPr>
              <a:t> 사용자의 정황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err="1" smtClean="0"/>
              <a:t>모바일</a:t>
            </a:r>
            <a:r>
              <a:rPr lang="ko-KR" altLang="en-US" sz="1400" b="0" dirty="0" smtClean="0"/>
              <a:t> </a:t>
            </a:r>
            <a:r>
              <a:rPr lang="ko-KR" altLang="en-US" sz="1400" b="0" dirty="0"/>
              <a:t>서비스를 사용할 사람은 누구인가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사용할 </a:t>
            </a:r>
            <a:r>
              <a:rPr lang="ko-KR" altLang="en-US" sz="1400" b="0" dirty="0"/>
              <a:t>사람에 대해서 무엇을 알고 있는가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만들고자 하는 웹사이트를 어떤 상황에서 접속하는가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err="1" smtClean="0"/>
              <a:t>모바일</a:t>
            </a:r>
            <a:r>
              <a:rPr lang="ko-KR" altLang="en-US" sz="1400" b="0" dirty="0" smtClean="0"/>
              <a:t> </a:t>
            </a:r>
            <a:r>
              <a:rPr lang="ko-KR" altLang="en-US" sz="1400" b="0" dirty="0"/>
              <a:t>기기가 손 안에 들려 있는가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아니면 주머니에 있는가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err="1" smtClean="0"/>
              <a:t>모바일</a:t>
            </a:r>
            <a:r>
              <a:rPr lang="ko-KR" altLang="en-US" sz="1400" b="0" dirty="0" smtClean="0"/>
              <a:t> </a:t>
            </a:r>
            <a:r>
              <a:rPr lang="ko-KR" altLang="en-US" sz="1400" b="0" dirty="0"/>
              <a:t>기기를 어떻게 잡고 있는가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가로로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세로로</a:t>
            </a:r>
            <a:r>
              <a:rPr lang="en-US" altLang="ko-KR" sz="1400" b="0" dirty="0"/>
              <a:t>?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7376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 사용자의 </a:t>
            </a:r>
            <a:r>
              <a:rPr lang="ko-KR" altLang="en-US" sz="2000" dirty="0" smtClean="0"/>
              <a:t>정의 </a:t>
            </a:r>
            <a:r>
              <a:rPr lang="en-US" altLang="ko-KR" sz="2000" dirty="0" smtClean="0"/>
              <a:t>: </a:t>
            </a:r>
            <a:r>
              <a:rPr lang="ko-KR" altLang="en-US" sz="2000" dirty="0" err="1">
                <a:solidFill>
                  <a:schemeClr val="accent2"/>
                </a:solidFill>
              </a:rPr>
              <a:t>모바일</a:t>
            </a:r>
            <a:r>
              <a:rPr lang="ko-KR" altLang="en-US" sz="2000" dirty="0">
                <a:solidFill>
                  <a:schemeClr val="accent2"/>
                </a:solidFill>
              </a:rPr>
              <a:t> 사용자의 과업 공간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사용자의 </a:t>
            </a:r>
            <a:r>
              <a:rPr lang="ko-KR" altLang="en-US" sz="1400" b="0" dirty="0"/>
              <a:t>목적을 파악하라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목적을 </a:t>
            </a:r>
            <a:r>
              <a:rPr lang="ko-KR" altLang="en-US" sz="1400" b="0" dirty="0"/>
              <a:t>이해했다면 사용자가 하려는 작업을 파악하라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언제 </a:t>
            </a:r>
            <a:r>
              <a:rPr lang="ko-KR" altLang="en-US" sz="1400" b="0" dirty="0" err="1"/>
              <a:t>모바일을</a:t>
            </a:r>
            <a:r>
              <a:rPr lang="ko-KR" altLang="en-US" sz="1400" b="0" dirty="0"/>
              <a:t> 사용하게 될 것인가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짧은 </a:t>
            </a:r>
            <a:r>
              <a:rPr lang="ko-KR" altLang="en-US" sz="1400" b="0" dirty="0"/>
              <a:t>시간밖에 집중하지 못하는 직장에서 할 것인가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아니면 기차를 기다리는 등 남는 시간에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None/>
            </a:pPr>
            <a:r>
              <a:rPr lang="ko-KR" altLang="en-US" sz="1400" b="0" dirty="0" smtClean="0"/>
              <a:t>      할 </a:t>
            </a:r>
            <a:r>
              <a:rPr lang="ko-KR" altLang="en-US" sz="1400" b="0" dirty="0"/>
              <a:t>것인가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운전 </a:t>
            </a:r>
            <a:r>
              <a:rPr lang="ko-KR" altLang="en-US" sz="1400" b="0" dirty="0"/>
              <a:t>중인가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아니면 길을 걸어가며 이어폰으로 음악을 듣고 있는 중인가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그때 하려고 하는 작업이 무엇인가</a:t>
            </a:r>
            <a:r>
              <a:rPr lang="en-US" altLang="ko-KR" sz="1400" b="0" dirty="0"/>
              <a:t>?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5784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 사용자의 </a:t>
            </a:r>
            <a:r>
              <a:rPr lang="ko-KR" altLang="en-US" sz="2000" dirty="0" smtClean="0"/>
              <a:t>정의 </a:t>
            </a:r>
            <a:r>
              <a:rPr lang="en-US" altLang="ko-KR" sz="2000" dirty="0" smtClean="0"/>
              <a:t>: </a:t>
            </a:r>
            <a:r>
              <a:rPr lang="ko-KR" altLang="en-US" sz="2000" dirty="0" err="1">
                <a:solidFill>
                  <a:schemeClr val="accent2"/>
                </a:solidFill>
              </a:rPr>
              <a:t>모바일</a:t>
            </a:r>
            <a:r>
              <a:rPr lang="ko-KR" altLang="en-US" sz="2000" dirty="0">
                <a:solidFill>
                  <a:schemeClr val="accent2"/>
                </a:solidFill>
              </a:rPr>
              <a:t> 사용자의 물리적 환경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어디에 있는가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공공 장소에 있는가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아니면 사적인 장소에 있는가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실내에 </a:t>
            </a:r>
            <a:r>
              <a:rPr lang="ko-KR" altLang="en-US" sz="1400" b="0" dirty="0"/>
              <a:t>있는가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실외에 있는가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낮인가</a:t>
            </a:r>
            <a:r>
              <a:rPr lang="en-US" altLang="ko-KR" sz="1400" b="0" dirty="0"/>
              <a:t>? </a:t>
            </a:r>
            <a:r>
              <a:rPr lang="ko-KR" altLang="en-US" sz="1400" b="0" dirty="0"/>
              <a:t>밤인가</a:t>
            </a:r>
            <a:r>
              <a:rPr lang="en-US" altLang="ko-KR" sz="1400" b="0" dirty="0"/>
              <a:t>?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3862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 사용자의 </a:t>
            </a:r>
            <a:r>
              <a:rPr lang="ko-KR" altLang="en-US" sz="2000" dirty="0" smtClean="0"/>
              <a:t>정의 </a:t>
            </a:r>
            <a:r>
              <a:rPr lang="en-US" altLang="ko-KR" sz="2000" dirty="0" smtClean="0"/>
              <a:t>: </a:t>
            </a:r>
            <a:r>
              <a:rPr lang="ko-KR" altLang="en-US" sz="2000" dirty="0" err="1">
                <a:solidFill>
                  <a:schemeClr val="accent2"/>
                </a:solidFill>
              </a:rPr>
              <a:t>모바일</a:t>
            </a:r>
            <a:r>
              <a:rPr lang="ko-KR" altLang="en-US" sz="2000" dirty="0">
                <a:solidFill>
                  <a:schemeClr val="accent2"/>
                </a:solidFill>
              </a:rPr>
              <a:t> 사용자의 사회적 환경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왜 우리 웹 서비스를 사용할 것인가</a:t>
            </a:r>
            <a:r>
              <a:rPr lang="en-US" altLang="ko-KR" sz="1400" b="0" dirty="0"/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사용자는 </a:t>
            </a:r>
            <a:r>
              <a:rPr lang="ko-KR" altLang="en-US" sz="1400" b="0" dirty="0"/>
              <a:t>어떤 가치를 얻게 될 것인가</a:t>
            </a:r>
            <a:r>
              <a:rPr lang="en-US" altLang="ko-KR" sz="1400" b="0" dirty="0"/>
              <a:t>?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1208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관점에서 문제점을 발견하는 방법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설문이나 </a:t>
            </a:r>
            <a:r>
              <a:rPr lang="ko-KR" altLang="en-US" sz="1400" b="0" dirty="0"/>
              <a:t>조사를 통한 문제점 </a:t>
            </a:r>
            <a:r>
              <a:rPr lang="ko-KR" altLang="en-US" sz="1400" b="0" dirty="0" smtClean="0"/>
              <a:t>발견</a:t>
            </a:r>
            <a:endParaRPr lang="en-US" altLang="ko-KR" sz="1400" b="0" dirty="0" smtClean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사용자 </a:t>
            </a:r>
            <a:r>
              <a:rPr lang="ko-KR" altLang="en-US" sz="1400" b="0" dirty="0"/>
              <a:t>입장에서 바라보는 기획자의 발견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32664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292" y="3645024"/>
            <a:ext cx="2664296" cy="21602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환경 </a:t>
            </a:r>
            <a:r>
              <a:rPr lang="ko-KR" altLang="en-US" sz="2000" b="1" dirty="0" smtClean="0">
                <a:latin typeface="+mj-ea"/>
                <a:ea typeface="+mj-ea"/>
              </a:rPr>
              <a:t>분석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사용자 </a:t>
            </a:r>
            <a:r>
              <a:rPr lang="ko-KR" altLang="en-US" sz="2000" b="1" dirty="0" smtClean="0">
                <a:latin typeface="+mj-ea"/>
                <a:ea typeface="+mj-ea"/>
              </a:rPr>
              <a:t>분석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웹사이트 </a:t>
            </a:r>
            <a:r>
              <a:rPr lang="ko-KR" altLang="en-US" sz="2000" b="1" dirty="0" smtClean="0">
                <a:latin typeface="+mj-ea"/>
                <a:ea typeface="+mj-ea"/>
              </a:rPr>
              <a:t>평가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b="1" dirty="0">
                <a:latin typeface="+mj-ea"/>
                <a:ea typeface="+mj-ea"/>
              </a:rPr>
              <a:t>벤치마킹</a:t>
            </a:r>
            <a:endParaRPr lang="en-US" altLang="ko-KR" sz="20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4263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 smtClean="0"/>
              <a:t>사용자 관점에서 문제점을 발견하는 방법</a:t>
            </a:r>
            <a:r>
              <a:rPr lang="en-US" altLang="ko-KR" sz="2000" dirty="0" smtClean="0"/>
              <a:t> 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/>
              <a:t>포커스 그룹 인터뷰</a:t>
            </a:r>
            <a:r>
              <a:rPr lang="en-US" altLang="ko-KR" sz="1400" b="0" dirty="0"/>
              <a:t>(FGI</a:t>
            </a:r>
            <a:r>
              <a:rPr lang="en-US" altLang="ko-KR" sz="1400" b="0" dirty="0" smtClean="0"/>
              <a:t>)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/>
              <a:t>고객의 소리</a:t>
            </a:r>
            <a:r>
              <a:rPr lang="en-US" altLang="ko-KR" sz="1400" b="0" dirty="0"/>
              <a:t>(VOC</a:t>
            </a:r>
            <a:r>
              <a:rPr lang="en-US" altLang="ko-KR" sz="1400" b="0" dirty="0" smtClean="0"/>
              <a:t>)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err="1"/>
              <a:t>사용성</a:t>
            </a:r>
            <a:r>
              <a:rPr lang="ko-KR" altLang="en-US" sz="1400" b="0" dirty="0"/>
              <a:t> 테스트</a:t>
            </a:r>
            <a:r>
              <a:rPr lang="en-US" altLang="ko-KR" sz="1400" b="0" dirty="0"/>
              <a:t>(UT</a:t>
            </a:r>
            <a:r>
              <a:rPr lang="en-US" altLang="ko-KR" sz="1400" b="0" dirty="0" smtClean="0"/>
              <a:t>)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/>
              <a:t>고객여정지도</a:t>
            </a:r>
            <a:endParaRPr lang="en-US" altLang="ko-KR" sz="1400" b="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45024"/>
            <a:ext cx="5011758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4283968" y="1844824"/>
            <a:ext cx="446449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400" b="0" dirty="0"/>
              <a:t>현존하는 고객 데이터베이스에서 분석하는 방법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400" b="0" dirty="0"/>
              <a:t>설문조사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리서치를 이용하는 방법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400" b="0" dirty="0"/>
              <a:t>로고 분석 데이터를 이용하는 방법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35003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웹사이트의 타깃 사용자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타깃 사용자층을 정의하는 이유는 특정 타깃 사용자의 기호와 행동 패턴에 맞는 </a:t>
            </a:r>
            <a:r>
              <a:rPr lang="ko-KR" altLang="en-US" sz="1400" b="0" dirty="0" smtClean="0"/>
              <a:t>웹사이트를 만들기 </a:t>
            </a:r>
            <a:r>
              <a:rPr lang="ko-KR" altLang="en-US" sz="1400" b="0" dirty="0"/>
              <a:t>위해서이다</a:t>
            </a:r>
            <a:r>
              <a:rPr lang="en-US" altLang="ko-KR" sz="1400" b="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타깃 사용자의 특성을 파악한다는 것의 또 다른 의미는 핵심 타깃 사용자층과 </a:t>
            </a:r>
            <a:r>
              <a:rPr lang="ko-KR" altLang="en-US" sz="1400" b="0" dirty="0" smtClean="0"/>
              <a:t>다른 사용자층과의 </a:t>
            </a:r>
            <a:r>
              <a:rPr lang="ko-KR" altLang="en-US" sz="1400" b="0" dirty="0"/>
              <a:t>차이점을 파악한다는 의미도 될 수 있다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146308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웹사이트의 타깃 사용자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916832"/>
            <a:ext cx="7200000" cy="435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12344" y="6371009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ko-KR" sz="1050" b="1" dirty="0" smtClean="0">
                <a:solidFill>
                  <a:schemeClr val="accent1"/>
                </a:solidFill>
                <a:latin typeface="+mn-lt"/>
              </a:rPr>
              <a:t>[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소비 </a:t>
            </a:r>
            <a:r>
              <a:rPr lang="ko-KR" altLang="en-US" sz="1050" b="1" dirty="0" err="1">
                <a:solidFill>
                  <a:schemeClr val="accent1"/>
                </a:solidFill>
                <a:latin typeface="+mn-lt"/>
              </a:rPr>
              <a:t>트렌드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 환경에 따른 타깃 사용자 구분</a:t>
            </a:r>
            <a:r>
              <a:rPr lang="en-US" altLang="ko-KR" sz="1050" b="1" dirty="0" smtClean="0">
                <a:solidFill>
                  <a:schemeClr val="accent1"/>
                </a:solidFill>
                <a:latin typeface="+mn-lt"/>
              </a:rPr>
              <a:t>]</a:t>
            </a:r>
            <a:endParaRPr lang="en-US" altLang="ko-KR" sz="105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697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타깃 사용자의 연령을 고려하여 기획된 웹사이트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5227531" cy="288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99" y="3068960"/>
            <a:ext cx="1826409" cy="324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5-1] </a:t>
            </a:r>
            <a:r>
              <a:rPr lang="ko-KR" altLang="en-US" sz="1400" dirty="0"/>
              <a:t>어린이를 위한 웹사이트</a:t>
            </a:r>
            <a:endParaRPr lang="en-US" altLang="ko-KR" sz="1400" b="0" dirty="0" smtClean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 smtClean="0"/>
              <a:t>지니키즈</a:t>
            </a:r>
            <a:r>
              <a:rPr lang="en-US" altLang="ko-KR" sz="1400" dirty="0" smtClean="0"/>
              <a:t>(http</a:t>
            </a:r>
            <a:r>
              <a:rPr lang="en-US" altLang="ko-KR" sz="1400" dirty="0"/>
              <a:t>://www.genikids.com)</a:t>
            </a:r>
            <a:endParaRPr lang="en-US" altLang="ko-KR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71600" y="6000650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데스크톱 웹사이트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17999" y="6299001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100" b="1" dirty="0" err="1">
                <a:solidFill>
                  <a:schemeClr val="accent1"/>
                </a:solidFill>
                <a:latin typeface="+mn-lt"/>
              </a:rPr>
              <a:t>모바일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 웹사이트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32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99" y="3068960"/>
            <a:ext cx="1826409" cy="324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5227156" cy="288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타깃 사용자의 연령을 고려하여 기획된 웹사이트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5-1] </a:t>
            </a:r>
            <a:r>
              <a:rPr lang="ko-KR" altLang="en-US" sz="1400" dirty="0"/>
              <a:t>어린이를 위한 웹사이트</a:t>
            </a:r>
            <a:endParaRPr lang="en-US" altLang="ko-KR" sz="1400" b="0" dirty="0" smtClean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/>
              <a:t>주니어네이버</a:t>
            </a:r>
            <a:r>
              <a:rPr lang="en-US" altLang="ko-KR" sz="1400" dirty="0"/>
              <a:t>(http://jr.naver.com)</a:t>
            </a:r>
            <a:endParaRPr lang="en-US" altLang="ko-KR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71600" y="6000650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데스크톱 웹사이트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17999" y="6371009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100" b="1" dirty="0" err="1">
                <a:solidFill>
                  <a:schemeClr val="accent1"/>
                </a:solidFill>
                <a:latin typeface="+mn-lt"/>
              </a:rPr>
              <a:t>모바일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 웹사이트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17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999" y="3068960"/>
            <a:ext cx="1764000" cy="324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5366051" cy="324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타깃 사용자의 연령을 고려하여 기획된 웹사이트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5-2] </a:t>
            </a:r>
            <a:r>
              <a:rPr lang="ko-KR" altLang="en-US" sz="1400" dirty="0"/>
              <a:t>절제된 디자인을 보여주는 웹사이트</a:t>
            </a:r>
            <a:endParaRPr lang="en-US" altLang="ko-KR" sz="1400" b="0" dirty="0" smtClean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샤넬</a:t>
            </a:r>
            <a:r>
              <a:rPr lang="en-US" altLang="ko-KR" sz="1400" dirty="0"/>
              <a:t>(http://www.chanel.com/ko_KR/)</a:t>
            </a:r>
            <a:endParaRPr lang="en-US" altLang="ko-KR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71600" y="6371009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데스크톱 웹사이트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17999" y="6371009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100" b="1" dirty="0" err="1">
                <a:solidFill>
                  <a:schemeClr val="accent1"/>
                </a:solidFill>
                <a:latin typeface="+mn-lt"/>
              </a:rPr>
              <a:t>모바일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 웹사이트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74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" r="8100"/>
          <a:stretch/>
        </p:blipFill>
        <p:spPr bwMode="auto">
          <a:xfrm>
            <a:off x="861152" y="3068960"/>
            <a:ext cx="4718960" cy="288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타깃 사용자의 연령을 고려하여 기획된 웹사이트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5-3] </a:t>
            </a:r>
            <a:r>
              <a:rPr lang="ko-KR" altLang="en-US" sz="1400" dirty="0"/>
              <a:t>연령에 따른 포털 사이트 인터페이스</a:t>
            </a:r>
            <a:endParaRPr lang="en-US" altLang="ko-KR" sz="1400" b="0" dirty="0" smtClean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/>
              <a:t>주니어네이버</a:t>
            </a:r>
            <a:r>
              <a:rPr lang="en-US" altLang="ko-KR" sz="1400" dirty="0"/>
              <a:t>(http://jr.naver.com)</a:t>
            </a:r>
            <a:endParaRPr lang="en-US" altLang="ko-KR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71600" y="6061917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성인을 타깃으로 한 메인 페이지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75736" y="6061917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어린이를 타깃으로 한 메인 페이지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736" y="3068960"/>
            <a:ext cx="2977103" cy="288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8960"/>
            <a:ext cx="4842762" cy="288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빠른 정보 전달이 목적인 포털 사이트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5-4] </a:t>
            </a:r>
            <a:r>
              <a:rPr lang="ko-KR" altLang="en-US" sz="1400" dirty="0"/>
              <a:t>정보 전달이 목적인 포털 사이트</a:t>
            </a:r>
            <a:endParaRPr lang="en-US" altLang="ko-KR" sz="1400" b="0" dirty="0" smtClean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/>
              <a:t>구글</a:t>
            </a:r>
            <a:r>
              <a:rPr lang="en-US" altLang="ko-KR" sz="1400" dirty="0"/>
              <a:t>(https://www.google.co.kr)</a:t>
            </a:r>
            <a:endParaRPr lang="en-US" altLang="ko-KR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71600" y="6061917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(a)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데스크톱 웹사이트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22608" y="6061917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(b) </a:t>
            </a:r>
            <a:r>
              <a:rPr lang="ko-KR" altLang="en-US" sz="1100" b="1" dirty="0" err="1">
                <a:solidFill>
                  <a:schemeClr val="accent1"/>
                </a:solidFill>
                <a:latin typeface="+mn-lt"/>
              </a:rPr>
              <a:t>모바일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 웹사이트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608" y="3068960"/>
            <a:ext cx="1621622" cy="288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6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다른 사용자와 소통하기 위한 커뮤니티 사이트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5-5] </a:t>
            </a:r>
            <a:r>
              <a:rPr lang="ko-KR" altLang="en-US" sz="1400" dirty="0"/>
              <a:t>커뮤니케이션이 목적인 웹사이트</a:t>
            </a:r>
            <a:endParaRPr lang="en-US" altLang="ko-KR" sz="1400" b="0" dirty="0" smtClean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/>
              <a:t>싸이월드</a:t>
            </a:r>
            <a:endParaRPr lang="en-US" altLang="ko-KR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71600" y="5948960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(a) </a:t>
            </a:r>
            <a:r>
              <a:rPr lang="ko-KR" altLang="en-US" sz="1100" b="1" dirty="0" err="1">
                <a:solidFill>
                  <a:schemeClr val="accent1"/>
                </a:solidFill>
                <a:latin typeface="+mn-lt"/>
              </a:rPr>
              <a:t>싸이월드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 메인 페이지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8006" y="6061917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(b)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일촌과 커뮤니케이션 할 수 있는 메뉴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3068960"/>
            <a:ext cx="3083727" cy="276347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006" y="3068960"/>
            <a:ext cx="2111642" cy="288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493" y="3068960"/>
            <a:ext cx="1750947" cy="216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12160" y="3068960"/>
            <a:ext cx="64748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781493" y="3068960"/>
            <a:ext cx="1618540" cy="21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4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다른 사용자와 소통하기 위한 커뮤니티 사이트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5-6] </a:t>
            </a:r>
            <a:r>
              <a:rPr lang="ko-KR" altLang="en-US" sz="1400" dirty="0"/>
              <a:t>대표적인 </a:t>
            </a:r>
            <a:r>
              <a:rPr lang="ko-KR" altLang="en-US" sz="1400" dirty="0" err="1"/>
              <a:t>소셜</a:t>
            </a:r>
            <a:r>
              <a:rPr lang="ko-KR" altLang="en-US" sz="1400" dirty="0"/>
              <a:t> 네트워크 서비스</a:t>
            </a:r>
            <a:endParaRPr lang="en-US" altLang="ko-KR" sz="1400" b="0" dirty="0" smtClean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/>
              <a:t>페이스북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모바일</a:t>
            </a:r>
            <a:r>
              <a:rPr lang="ko-KR" altLang="en-US" sz="1400" dirty="0"/>
              <a:t> 버전</a:t>
            </a:r>
            <a:endParaRPr lang="en-US" altLang="ko-KR" sz="1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6012160" y="3068960"/>
            <a:ext cx="64748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3068960"/>
            <a:ext cx="1823546" cy="324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3068960"/>
            <a:ext cx="1823546" cy="324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87" y="3068960"/>
            <a:ext cx="1823546" cy="324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9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요구사항 분석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프로젝트를 진행하기 전에 </a:t>
            </a:r>
            <a:r>
              <a:rPr lang="ko-KR" altLang="en-US" sz="1400" dirty="0" smtClean="0"/>
              <a:t>‘어떤 성격의 프로젝트인지’</a:t>
            </a:r>
            <a:r>
              <a:rPr lang="en-US" altLang="ko-KR" sz="1400" dirty="0" smtClean="0"/>
              <a:t>, ‘</a:t>
            </a:r>
            <a:r>
              <a:rPr lang="ko-KR" altLang="en-US" sz="1400" dirty="0" smtClean="0"/>
              <a:t>프로젝트를 왜 만들고 고객이 프로젝트를 통해 무엇을 원하는지’</a:t>
            </a:r>
            <a:r>
              <a:rPr lang="en-US" altLang="ko-KR" sz="1400" dirty="0" smtClean="0"/>
              <a:t>, ‘</a:t>
            </a:r>
            <a:r>
              <a:rPr lang="ko-KR" altLang="en-US" sz="1400" dirty="0" smtClean="0"/>
              <a:t>필수 조건이나 제한 조건은 무엇인지’</a:t>
            </a:r>
            <a:r>
              <a:rPr lang="ko-KR" altLang="en-US" sz="1400" b="0" dirty="0" smtClean="0"/>
              <a:t>와 같은 전체적인 요구사항을 분석하여 프로젝트의 </a:t>
            </a:r>
            <a:r>
              <a:rPr lang="ko-KR" altLang="en-US" sz="1400" b="0" dirty="0"/>
              <a:t>방향을 설정해야 한다</a:t>
            </a:r>
            <a:r>
              <a:rPr lang="en-US" altLang="ko-KR" sz="1400" b="0" dirty="0"/>
              <a:t>.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45824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</a:t>
            </a:r>
            <a:r>
              <a:rPr lang="ko-KR" altLang="en-US" sz="2000" dirty="0" smtClean="0"/>
              <a:t>시나리오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사용자가 </a:t>
            </a:r>
            <a:r>
              <a:rPr lang="ko-KR" altLang="en-US" sz="1400" b="0" dirty="0"/>
              <a:t>웹에서 행동하는 행동 패턴에 대해 </a:t>
            </a:r>
            <a:r>
              <a:rPr lang="ko-KR" altLang="en-US" sz="1400" b="0" dirty="0" smtClean="0"/>
              <a:t>구체적으로 </a:t>
            </a:r>
            <a:r>
              <a:rPr lang="ko-KR" altLang="en-US" sz="1400" b="0" dirty="0"/>
              <a:t>기술하는 것이 사용자 </a:t>
            </a:r>
            <a:r>
              <a:rPr lang="ko-KR" altLang="en-US" sz="1400" b="0" dirty="0" smtClean="0"/>
              <a:t>시나리오이다</a:t>
            </a:r>
            <a:r>
              <a:rPr lang="en-US" altLang="ko-KR" sz="1400" b="0" dirty="0"/>
              <a:t>. </a:t>
            </a:r>
            <a:endParaRPr lang="en-US" altLang="ko-KR" sz="1400" b="0" dirty="0" smtClean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en-US" altLang="ko-KR" sz="1400" b="0" dirty="0" smtClean="0"/>
              <a:t> </a:t>
            </a:r>
            <a:r>
              <a:rPr lang="ko-KR" altLang="en-US" sz="1400" b="0" dirty="0"/>
              <a:t>사용자 시나리오는 구축하고자 하는 웹사이트가 </a:t>
            </a:r>
            <a:r>
              <a:rPr lang="ko-KR" altLang="en-US" sz="1400" b="0" dirty="0" smtClean="0"/>
              <a:t>갖추어야 하는 </a:t>
            </a:r>
            <a:r>
              <a:rPr lang="ko-KR" altLang="en-US" sz="1400" b="0" dirty="0" err="1"/>
              <a:t>콘텐츠와</a:t>
            </a:r>
            <a:r>
              <a:rPr lang="ko-KR" altLang="en-US" sz="1400" b="0" dirty="0"/>
              <a:t> 기능을 도출해내기 위해서 작성한다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이것은 사용자가 웹사이트의 특정 </a:t>
            </a:r>
            <a:r>
              <a:rPr lang="ko-KR" altLang="en-US" sz="1400" b="0" dirty="0" smtClean="0"/>
              <a:t>기능이나 </a:t>
            </a:r>
            <a:r>
              <a:rPr lang="ko-KR" altLang="en-US" sz="1400" b="0" dirty="0"/>
              <a:t>웹 인터페이스를 어떻게 사용하는지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필요한 것은 무엇인지 등과 같이 사용자를 </a:t>
            </a:r>
            <a:r>
              <a:rPr lang="ko-KR" altLang="en-US" sz="1400" b="0" dirty="0" smtClean="0"/>
              <a:t>이해하며 </a:t>
            </a:r>
            <a:r>
              <a:rPr lang="ko-KR" altLang="en-US" sz="1400" b="0" dirty="0" err="1"/>
              <a:t>콘텐츠와</a:t>
            </a:r>
            <a:r>
              <a:rPr lang="ko-KR" altLang="en-US" sz="1400" b="0" dirty="0"/>
              <a:t> 기능을 구체화하는 작업이다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10366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</a:t>
            </a:r>
            <a:r>
              <a:rPr lang="ko-KR" altLang="en-US" sz="2000" dirty="0" smtClean="0"/>
              <a:t>시나리오 </a:t>
            </a:r>
            <a:r>
              <a:rPr lang="en-US" altLang="ko-KR" sz="2000" dirty="0" smtClean="0"/>
              <a:t>: </a:t>
            </a:r>
            <a:r>
              <a:rPr lang="ko-KR" altLang="en-US" sz="2000" dirty="0">
                <a:solidFill>
                  <a:schemeClr val="accent2"/>
                </a:solidFill>
              </a:rPr>
              <a:t>사용자 프로파일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이름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성별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사는 곳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직업 등 간단한 신상 정보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사진</a:t>
            </a:r>
            <a:endParaRPr lang="ko-KR" altLang="en-US" sz="1400" b="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인터넷 </a:t>
            </a:r>
            <a:r>
              <a:rPr lang="ko-KR" altLang="en-US" sz="1400" b="0" dirty="0"/>
              <a:t>사용 패턴과 숙련도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해당 </a:t>
            </a:r>
            <a:r>
              <a:rPr lang="ko-KR" altLang="en-US" sz="1400" b="0" dirty="0"/>
              <a:t>분야에 대한 능숙도</a:t>
            </a:r>
            <a:r>
              <a:rPr lang="en-US" altLang="ko-KR" sz="1400" b="0" dirty="0"/>
              <a:t>(</a:t>
            </a:r>
            <a:r>
              <a:rPr lang="ko-KR" altLang="en-US" sz="1400" b="0" dirty="0"/>
              <a:t>초보자 또는 </a:t>
            </a:r>
            <a:r>
              <a:rPr lang="ko-KR" altLang="en-US" sz="1400" b="0" dirty="0" err="1"/>
              <a:t>중급자</a:t>
            </a:r>
            <a:r>
              <a:rPr lang="en-US" altLang="ko-KR" sz="1400" b="0" dirty="0"/>
              <a:t>)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해당 </a:t>
            </a:r>
            <a:r>
              <a:rPr lang="ko-KR" altLang="en-US" sz="1400" b="0" dirty="0"/>
              <a:t>분야에 대한 요구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웹사이트를 </a:t>
            </a:r>
            <a:r>
              <a:rPr lang="ko-KR" altLang="en-US" sz="1400" b="0" dirty="0"/>
              <a:t>방문하는 목적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웹사이트에서의 </a:t>
            </a:r>
            <a:r>
              <a:rPr lang="ko-KR" altLang="en-US" sz="1400" b="0" dirty="0"/>
              <a:t>행동 패턴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723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</a:t>
            </a:r>
            <a:r>
              <a:rPr lang="ko-KR" altLang="en-US" sz="2000" dirty="0" smtClean="0"/>
              <a:t>시나리오 </a:t>
            </a:r>
            <a:r>
              <a:rPr lang="en-US" altLang="ko-KR" sz="2000" dirty="0" smtClean="0"/>
              <a:t>: </a:t>
            </a:r>
            <a:r>
              <a:rPr lang="ko-KR" altLang="en-US" sz="2000" dirty="0">
                <a:solidFill>
                  <a:schemeClr val="accent2"/>
                </a:solidFill>
              </a:rPr>
              <a:t>사용자 프로파일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5-7] </a:t>
            </a:r>
            <a:r>
              <a:rPr lang="ko-KR" altLang="en-US" sz="1400" dirty="0"/>
              <a:t>사용자 프로파일의 사례</a:t>
            </a:r>
            <a:endParaRPr lang="en-US" altLang="ko-KR" sz="1400" b="0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커뮤니티 웹사이트를 위한 사용자 프로파일</a:t>
            </a:r>
            <a:endParaRPr lang="en-US" altLang="ko-KR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573363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2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</a:t>
            </a:r>
            <a:r>
              <a:rPr lang="ko-KR" altLang="en-US" sz="2000" dirty="0" smtClean="0"/>
              <a:t>시나리오 </a:t>
            </a:r>
            <a:r>
              <a:rPr lang="en-US" altLang="ko-KR" sz="2000" dirty="0" smtClean="0"/>
              <a:t>: </a:t>
            </a:r>
            <a:r>
              <a:rPr lang="ko-KR" altLang="en-US" sz="2000" dirty="0">
                <a:solidFill>
                  <a:schemeClr val="accent2"/>
                </a:solidFill>
              </a:rPr>
              <a:t>사용자 프로파일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5-7] </a:t>
            </a:r>
            <a:r>
              <a:rPr lang="ko-KR" altLang="en-US" sz="1400" dirty="0"/>
              <a:t>사용자 프로파일의 사례</a:t>
            </a:r>
            <a:endParaRPr lang="en-US" altLang="ko-KR" sz="1400" b="0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/>
              <a:t>블로그</a:t>
            </a:r>
            <a:r>
              <a:rPr lang="ko-KR" altLang="en-US" sz="1400" dirty="0"/>
              <a:t> 웹사이트를 위한 사용자 프로파일</a:t>
            </a:r>
            <a:endParaRPr lang="en-US" altLang="ko-KR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480000" cy="288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23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 smtClean="0"/>
              <a:t>사용자 시나리오 </a:t>
            </a:r>
            <a:r>
              <a:rPr lang="en-US" altLang="ko-KR" sz="2000" dirty="0" smtClean="0"/>
              <a:t>: </a:t>
            </a:r>
            <a:r>
              <a:rPr lang="ko-KR" altLang="en-US" sz="2000" dirty="0">
                <a:solidFill>
                  <a:schemeClr val="accent2"/>
                </a:solidFill>
              </a:rPr>
              <a:t>사용자 시나리오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사용자 프로파일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err="1" smtClean="0"/>
              <a:t>내비게이션</a:t>
            </a:r>
            <a:r>
              <a:rPr lang="ko-KR" altLang="en-US" sz="1400" b="0" dirty="0" smtClean="0"/>
              <a:t> </a:t>
            </a:r>
            <a:r>
              <a:rPr lang="ko-KR" altLang="en-US" sz="1400" b="0" dirty="0"/>
              <a:t>경로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선호하거나 </a:t>
            </a:r>
            <a:r>
              <a:rPr lang="ko-KR" altLang="en-US" sz="1400" b="0" dirty="0"/>
              <a:t>필요로 하는 메뉴와 기능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이 </a:t>
            </a:r>
            <a:r>
              <a:rPr lang="ko-KR" altLang="en-US" sz="1400" b="0" dirty="0"/>
              <a:t>메뉴와 기능을 사용하는 서비스 흐름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웹사이트에서 </a:t>
            </a:r>
            <a:r>
              <a:rPr lang="ko-KR" altLang="en-US" sz="1400" b="0" dirty="0"/>
              <a:t>좌절하거나 만족했던 점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41565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 smtClean="0"/>
              <a:t>사용자 시나리오 </a:t>
            </a:r>
            <a:r>
              <a:rPr lang="en-US" altLang="ko-KR" sz="2000" dirty="0" smtClean="0"/>
              <a:t>: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주의할 점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/>
              <a:t>시나리오를 작성할 때는 육하원칙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즉 누가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언제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어디서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무엇을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어떻게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왜</a:t>
            </a:r>
            <a:r>
              <a:rPr lang="en-US" altLang="ko-KR" sz="1400" b="0" dirty="0"/>
              <a:t>, </a:t>
            </a:r>
            <a:r>
              <a:rPr lang="ko-KR" altLang="en-US" sz="1400" b="0" dirty="0" smtClean="0"/>
              <a:t>사용했는지에 대해 </a:t>
            </a:r>
            <a:r>
              <a:rPr lang="ko-KR" altLang="en-US" sz="1400" b="0" dirty="0"/>
              <a:t>최대한 충실하게 서술한다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적절한 </a:t>
            </a:r>
            <a:r>
              <a:rPr lang="ko-KR" altLang="en-US" sz="1400" b="0" dirty="0"/>
              <a:t>시나리오를 작성하려면 </a:t>
            </a:r>
            <a:r>
              <a:rPr lang="ko-KR" altLang="en-US" sz="1400" b="0" dirty="0" err="1"/>
              <a:t>콘텐츠로</a:t>
            </a:r>
            <a:r>
              <a:rPr lang="ko-KR" altLang="en-US" sz="1400" b="0" dirty="0"/>
              <a:t> 할 수 있는 일을 이해해야 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또한 사용자의 </a:t>
            </a:r>
            <a:r>
              <a:rPr lang="ko-KR" altLang="en-US" sz="1400" b="0" dirty="0" smtClean="0"/>
              <a:t>정황도 </a:t>
            </a:r>
            <a:r>
              <a:rPr lang="ko-KR" altLang="en-US" sz="1400" b="0" dirty="0"/>
              <a:t>이해해야 한다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시나리오를 </a:t>
            </a:r>
            <a:r>
              <a:rPr lang="ko-KR" altLang="en-US" sz="1400" b="0" dirty="0"/>
              <a:t>서술하는 용어로 지나치게 기술적이거나 어려운 단어는 사용하지 말아야 한다</a:t>
            </a:r>
            <a:r>
              <a:rPr lang="en-US" altLang="ko-KR" sz="1400" b="0" dirty="0"/>
              <a:t>. </a:t>
            </a:r>
            <a:r>
              <a:rPr lang="ko-KR" altLang="en-US" sz="1400" b="0" dirty="0" smtClean="0"/>
              <a:t>프로그래밍 </a:t>
            </a:r>
            <a:r>
              <a:rPr lang="ko-KR" altLang="en-US" sz="1400" b="0" dirty="0"/>
              <a:t>용어라든지 </a:t>
            </a:r>
            <a:r>
              <a:rPr lang="en-US" altLang="ko-KR" sz="1400" b="0" dirty="0" smtClean="0"/>
              <a:t>UI</a:t>
            </a:r>
            <a:r>
              <a:rPr lang="ko-KR" altLang="en-US" sz="1400" b="0" dirty="0" smtClean="0"/>
              <a:t>에 </a:t>
            </a:r>
            <a:r>
              <a:rPr lang="ko-KR" altLang="en-US" sz="1400" b="0" dirty="0"/>
              <a:t>관련된 전문 용어가 그러한 예가 되겠다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시나리오를 </a:t>
            </a:r>
            <a:r>
              <a:rPr lang="ko-KR" altLang="en-US" sz="1400" b="0" dirty="0"/>
              <a:t>작성할 때는 현재 기술로 가능한 것에만 한정하지 말고 가능한 모든 일을 </a:t>
            </a:r>
            <a:r>
              <a:rPr lang="ko-KR" altLang="en-US" sz="1400" b="0" dirty="0" smtClean="0"/>
              <a:t>기술하는 것이 </a:t>
            </a:r>
            <a:r>
              <a:rPr lang="ko-KR" altLang="en-US" sz="1400" b="0" dirty="0"/>
              <a:t>좋다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현재 가능한 기술에만 초점을 맞추다 보면 발전할 수 있는 가능성을 놓치는 </a:t>
            </a:r>
            <a:r>
              <a:rPr lang="ko-KR" altLang="en-US" sz="1400" b="0" dirty="0" smtClean="0"/>
              <a:t>경우가 많기 </a:t>
            </a:r>
            <a:r>
              <a:rPr lang="ko-KR" altLang="en-US" sz="1400" b="0" dirty="0"/>
              <a:t>때문이다</a:t>
            </a:r>
            <a:r>
              <a:rPr lang="en-US" altLang="ko-KR" sz="1400" b="0" dirty="0"/>
              <a:t>.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134853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</a:t>
            </a:r>
            <a:r>
              <a:rPr lang="ko-KR" altLang="en-US" sz="2000" dirty="0" smtClean="0"/>
              <a:t>시나리오 </a:t>
            </a:r>
            <a:r>
              <a:rPr lang="en-US" altLang="ko-KR" sz="2000" dirty="0" smtClean="0"/>
              <a:t>: </a:t>
            </a:r>
            <a:r>
              <a:rPr lang="ko-KR" altLang="en-US" sz="2000" dirty="0">
                <a:solidFill>
                  <a:schemeClr val="accent2"/>
                </a:solidFill>
              </a:rPr>
              <a:t>사용자 시나리오</a:t>
            </a:r>
            <a:endParaRPr lang="en-US" altLang="ko-KR" sz="2000" dirty="0" smtClean="0">
              <a:solidFill>
                <a:schemeClr val="accent2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365617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988840"/>
            <a:ext cx="467918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5536" y="4994006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(a)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사용자 시나리오의 사례 ①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9952" y="4994006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(b)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사용자 시나리오의 사례 ②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965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시나리오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chemeClr val="accent2"/>
                </a:solidFill>
              </a:rPr>
              <a:t>사용자 시나리오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5-8] </a:t>
            </a:r>
            <a:r>
              <a:rPr lang="ko-KR" altLang="en-US" sz="1400" dirty="0"/>
              <a:t>사용자 시나리오를 실제로 작성한 사례</a:t>
            </a:r>
            <a:endParaRPr lang="en-US" altLang="ko-KR" sz="1400" b="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2569673"/>
            <a:ext cx="6480000" cy="246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5161961"/>
            <a:ext cx="6480000" cy="143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26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2569673"/>
            <a:ext cx="6480000" cy="394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시나리오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chemeClr val="accent2"/>
                </a:solidFill>
              </a:rPr>
              <a:t>사용자 시나리오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5-8] </a:t>
            </a:r>
            <a:r>
              <a:rPr lang="ko-KR" altLang="en-US" sz="1400" dirty="0"/>
              <a:t>사용자 시나리오를 실제로 작성한 사례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5113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시나리오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chemeClr val="accent2"/>
                </a:solidFill>
              </a:rPr>
              <a:t>사용자 시나리오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5-9] </a:t>
            </a:r>
            <a:r>
              <a:rPr lang="ko-KR" altLang="en-US" sz="1400" dirty="0"/>
              <a:t>사용자 시나리오 분석</a:t>
            </a:r>
            <a:endParaRPr lang="en-US" altLang="ko-KR" sz="1400" b="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2454399"/>
            <a:ext cx="6480000" cy="4306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84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통계 웹사이트를 활용한 정확한 정보 확보</a:t>
            </a:r>
            <a:endParaRPr lang="en-US" altLang="ko-KR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3296"/>
            <a:ext cx="5462515" cy="360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국가통계포털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41480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02. </a:t>
            </a:r>
            <a:r>
              <a:rPr lang="ko-KR" altLang="en-US" dirty="0"/>
              <a:t>사용자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사용자 시나리오 </a:t>
            </a:r>
            <a:r>
              <a:rPr lang="en-US" altLang="ko-KR" sz="2000" dirty="0"/>
              <a:t>: </a:t>
            </a:r>
            <a:r>
              <a:rPr lang="ko-KR" altLang="en-US" sz="2000" dirty="0">
                <a:solidFill>
                  <a:schemeClr val="accent2"/>
                </a:solidFill>
              </a:rPr>
              <a:t>사용자 시나리오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5-9] </a:t>
            </a:r>
            <a:r>
              <a:rPr lang="ko-KR" altLang="en-US" sz="1400" dirty="0"/>
              <a:t>사용자 시나리오 분석</a:t>
            </a:r>
            <a:endParaRPr lang="en-US" altLang="ko-KR" sz="1400" b="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17"/>
          <a:stretch/>
        </p:blipFill>
        <p:spPr bwMode="auto">
          <a:xfrm>
            <a:off x="1331600" y="2454399"/>
            <a:ext cx="6480000" cy="32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00" y="2780928"/>
            <a:ext cx="6480000" cy="2883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9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평가의 개념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‘제공하는 웹 서비스의 가치를 판단함’이라고 정의할 수 있다</a:t>
            </a:r>
            <a:r>
              <a:rPr lang="en-US" altLang="ko-KR" sz="1400" b="0" dirty="0"/>
              <a:t>.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366363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웹사이트의 가치 판단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3616942" cy="252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535" y="2348880"/>
            <a:ext cx="3581825" cy="252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4936008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(a)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매트릭스</a:t>
            </a:r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(www.metrix.co.kr)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6535" y="4936008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(b) </a:t>
            </a:r>
            <a:r>
              <a:rPr lang="ko-KR" altLang="en-US" sz="1100" b="1" dirty="0" err="1">
                <a:solidFill>
                  <a:schemeClr val="accent1"/>
                </a:solidFill>
                <a:latin typeface="+mn-lt"/>
              </a:rPr>
              <a:t>랭키닷컴</a:t>
            </a:r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(www.rankey.com)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2344" y="5661248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pPr algn="ctr"/>
            <a:r>
              <a:rPr lang="en-US" altLang="ko-KR" sz="1100" b="1" dirty="0" smtClean="0">
                <a:solidFill>
                  <a:schemeClr val="accent1"/>
                </a:solidFill>
                <a:latin typeface="+mn-lt"/>
              </a:rPr>
              <a:t>[</a:t>
            </a:r>
            <a:r>
              <a:rPr lang="ko-KR" altLang="en-US" sz="1100" b="1" dirty="0" smtClean="0">
                <a:solidFill>
                  <a:schemeClr val="accent1"/>
                </a:solidFill>
                <a:latin typeface="+mn-lt"/>
              </a:rPr>
              <a:t>국내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웹사이트 평가 </a:t>
            </a:r>
            <a:r>
              <a:rPr lang="ko-KR" altLang="en-US" sz="1100" b="1" dirty="0" smtClean="0">
                <a:solidFill>
                  <a:schemeClr val="accent1"/>
                </a:solidFill>
                <a:latin typeface="+mn-lt"/>
              </a:rPr>
              <a:t>기관</a:t>
            </a:r>
            <a:r>
              <a:rPr lang="en-US" altLang="ko-KR" sz="1100" b="1" dirty="0" smtClean="0">
                <a:solidFill>
                  <a:schemeClr val="accent1"/>
                </a:solidFill>
                <a:latin typeface="+mn-lt"/>
              </a:rPr>
              <a:t>]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579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dirty="0" smtClean="0"/>
              <a:t>전반적인 </a:t>
            </a:r>
            <a:r>
              <a:rPr lang="ko-KR" altLang="en-US" sz="1400" dirty="0"/>
              <a:t>느낌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웹사이트를 </a:t>
            </a:r>
            <a:r>
              <a:rPr lang="ko-KR" altLang="en-US" sz="1400" b="0" dirty="0" err="1"/>
              <a:t>브라우징하면서</a:t>
            </a:r>
            <a:r>
              <a:rPr lang="ko-KR" altLang="en-US" sz="1400" b="0" dirty="0"/>
              <a:t> 신뢰감이 느껴지는가</a:t>
            </a:r>
            <a:r>
              <a:rPr lang="en-US" altLang="ko-KR" sz="1400" b="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웹사이트의 </a:t>
            </a:r>
            <a:r>
              <a:rPr lang="ko-KR" altLang="en-US" sz="1400" b="0" dirty="0"/>
              <a:t>느낌이 </a:t>
            </a:r>
            <a:r>
              <a:rPr lang="ko-KR" altLang="en-US" sz="1400" b="0" dirty="0" err="1"/>
              <a:t>아마추어스러운가</a:t>
            </a:r>
            <a:r>
              <a:rPr lang="en-US" altLang="ko-KR" sz="1400" b="0" dirty="0"/>
              <a:t>? </a:t>
            </a:r>
            <a:r>
              <a:rPr lang="ko-KR" altLang="en-US" sz="1400" b="0" dirty="0" err="1"/>
              <a:t>프로스러운가</a:t>
            </a:r>
            <a:r>
              <a:rPr lang="en-US" altLang="ko-KR" sz="1400" b="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웹사이트를 </a:t>
            </a:r>
            <a:r>
              <a:rPr lang="ko-KR" altLang="en-US" sz="1400" b="0" dirty="0" err="1"/>
              <a:t>브라우징하면서</a:t>
            </a:r>
            <a:r>
              <a:rPr lang="ko-KR" altLang="en-US" sz="1400" b="0" dirty="0"/>
              <a:t> 좋았던 점은</a:t>
            </a:r>
            <a:r>
              <a:rPr lang="en-US" altLang="ko-KR" sz="1400" b="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웹사이트를 </a:t>
            </a:r>
            <a:r>
              <a:rPr lang="ko-KR" altLang="en-US" sz="1400" b="0" dirty="0" err="1"/>
              <a:t>브라우징하면서</a:t>
            </a:r>
            <a:r>
              <a:rPr lang="ko-KR" altLang="en-US" sz="1400" b="0" dirty="0"/>
              <a:t> 좋지 않았던 점은</a:t>
            </a:r>
            <a:r>
              <a:rPr lang="en-US" altLang="ko-KR" sz="1400" b="0" dirty="0" smtClean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endParaRPr lang="en-US" altLang="ko-KR" sz="1400" b="0" dirty="0" smtClean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dirty="0"/>
              <a:t>메인 </a:t>
            </a:r>
            <a:r>
              <a:rPr lang="ko-KR" altLang="en-US" sz="1400" dirty="0" smtClean="0"/>
              <a:t>페이지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메인 페이지에서 사용자에게 어필할 수 있는 매력적인 요소가 있는가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메인 </a:t>
            </a:r>
            <a:r>
              <a:rPr lang="ko-KR" altLang="en-US" sz="1400" dirty="0"/>
              <a:t>페이지에서 전문적인 사이트의 풍모가 느껴지는가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웹사이트의 </a:t>
            </a:r>
            <a:r>
              <a:rPr lang="ko-KR" altLang="en-US" sz="1400" dirty="0"/>
              <a:t>서비스</a:t>
            </a:r>
            <a:r>
              <a:rPr lang="en-US" altLang="ko-KR" sz="1400" dirty="0"/>
              <a:t>(</a:t>
            </a:r>
            <a:r>
              <a:rPr lang="ko-KR" altLang="en-US" sz="1400" dirty="0"/>
              <a:t>목적</a:t>
            </a:r>
            <a:r>
              <a:rPr lang="en-US" altLang="ko-KR" sz="1400" dirty="0"/>
              <a:t>)</a:t>
            </a:r>
            <a:r>
              <a:rPr lang="ko-KR" altLang="en-US" sz="1400" dirty="0"/>
              <a:t>가 무엇인지 분명하고 단순하게</a:t>
            </a:r>
            <a:r>
              <a:rPr lang="en-US" altLang="ko-KR" sz="1400" dirty="0"/>
              <a:t>, </a:t>
            </a:r>
            <a:r>
              <a:rPr lang="ko-KR" altLang="en-US" sz="1400" dirty="0"/>
              <a:t>그리고 짧은 시간에 파악되는가</a:t>
            </a:r>
            <a:r>
              <a:rPr lang="en-US" altLang="ko-KR" sz="1400" dirty="0"/>
              <a:t>?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170666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400" dirty="0"/>
              <a:t>웹사이트의 목적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도메인 네임과 웹사이트의 성격이 잘 어울리는가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하위 </a:t>
            </a:r>
            <a:r>
              <a:rPr lang="ko-KR" altLang="en-US" sz="1400" dirty="0"/>
              <a:t>디렉터리명이 해당 페이지의 성격에 맞게 만들어졌나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업체의 </a:t>
            </a:r>
            <a:r>
              <a:rPr lang="ko-KR" altLang="en-US" sz="1400" dirty="0"/>
              <a:t>창업 이념과 활동 목적이 웹사이트를 통하여 전달되는가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웹사이트의 </a:t>
            </a:r>
            <a:r>
              <a:rPr lang="ko-KR" altLang="en-US" sz="1400" dirty="0"/>
              <a:t>목적과 비전</a:t>
            </a:r>
            <a:r>
              <a:rPr lang="en-US" altLang="ko-KR" sz="1400" dirty="0"/>
              <a:t>(</a:t>
            </a:r>
            <a:r>
              <a:rPr lang="ko-KR" altLang="en-US" sz="1400" dirty="0"/>
              <a:t>장기</a:t>
            </a:r>
            <a:r>
              <a:rPr lang="en-US" altLang="ko-KR" sz="1400" dirty="0"/>
              <a:t>· </a:t>
            </a:r>
            <a:r>
              <a:rPr lang="ko-KR" altLang="en-US" sz="1400" dirty="0"/>
              <a:t>단기</a:t>
            </a:r>
            <a:r>
              <a:rPr lang="en-US" altLang="ko-KR" sz="1400" dirty="0"/>
              <a:t>)</a:t>
            </a:r>
            <a:r>
              <a:rPr lang="ko-KR" altLang="en-US" sz="1400" dirty="0"/>
              <a:t>은 무엇인가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웹사이트의 </a:t>
            </a:r>
            <a:r>
              <a:rPr lang="ko-KR" altLang="en-US" sz="1400" dirty="0"/>
              <a:t>목적 설정에서 가장 중요한 요소는 무엇인가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웹사이트의 </a:t>
            </a:r>
            <a:r>
              <a:rPr lang="ko-KR" altLang="en-US" sz="1400" dirty="0"/>
              <a:t>유형</a:t>
            </a:r>
            <a:r>
              <a:rPr lang="en-US" altLang="ko-KR" sz="1400" dirty="0"/>
              <a:t>(</a:t>
            </a:r>
            <a:r>
              <a:rPr lang="ko-KR" altLang="en-US" sz="1400" dirty="0"/>
              <a:t>정보 제공</a:t>
            </a:r>
            <a:r>
              <a:rPr lang="en-US" altLang="ko-KR" sz="1400" dirty="0"/>
              <a:t>, </a:t>
            </a:r>
            <a:r>
              <a:rPr lang="ko-KR" altLang="en-US" sz="1400" dirty="0"/>
              <a:t>제품 판매</a:t>
            </a:r>
            <a:r>
              <a:rPr lang="en-US" altLang="ko-KR" sz="1400" dirty="0"/>
              <a:t>, </a:t>
            </a:r>
            <a:r>
              <a:rPr lang="ko-KR" altLang="en-US" sz="1400" dirty="0"/>
              <a:t>교육</a:t>
            </a:r>
            <a:r>
              <a:rPr lang="en-US" altLang="ko-KR" sz="1400" dirty="0"/>
              <a:t>, </a:t>
            </a:r>
            <a:r>
              <a:rPr lang="ko-KR" altLang="en-US" sz="1400" dirty="0"/>
              <a:t>오락 등</a:t>
            </a:r>
            <a:r>
              <a:rPr lang="en-US" altLang="ko-KR" sz="1400" dirty="0"/>
              <a:t>)</a:t>
            </a:r>
            <a:r>
              <a:rPr lang="ko-KR" altLang="en-US" sz="1400" dirty="0"/>
              <a:t>은 무엇인가</a:t>
            </a:r>
            <a:r>
              <a:rPr lang="en-US" altLang="ko-KR" sz="1400" dirty="0" smtClean="0"/>
              <a:t>?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40277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4"/>
            </a:pPr>
            <a:r>
              <a:rPr lang="ko-KR" altLang="en-US" sz="1400" dirty="0"/>
              <a:t>사용자 </a:t>
            </a:r>
            <a:r>
              <a:rPr lang="ko-KR" altLang="en-US" sz="1400" dirty="0" smtClean="0"/>
              <a:t>분석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사용자</a:t>
            </a:r>
            <a:r>
              <a:rPr lang="en-US" altLang="ko-KR" sz="1400" dirty="0"/>
              <a:t>(</a:t>
            </a:r>
            <a:r>
              <a:rPr lang="ko-KR" altLang="en-US" sz="1400" dirty="0"/>
              <a:t>주 사용자</a:t>
            </a:r>
            <a:r>
              <a:rPr lang="en-US" altLang="ko-KR" sz="1400" dirty="0"/>
              <a:t>, </a:t>
            </a:r>
            <a:r>
              <a:rPr lang="ko-KR" altLang="en-US" sz="1400" dirty="0"/>
              <a:t>일반 사용자</a:t>
            </a:r>
            <a:r>
              <a:rPr lang="en-US" altLang="ko-KR" sz="1400" dirty="0"/>
              <a:t>)</a:t>
            </a:r>
            <a:r>
              <a:rPr lang="ko-KR" altLang="en-US" sz="1400" dirty="0"/>
              <a:t>는 누구인가</a:t>
            </a:r>
            <a:r>
              <a:rPr lang="en-US" altLang="ko-KR" sz="1400" dirty="0" smtClean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중요한 사용자와 자주 사용하는 사용자와의 차이점과 그 의미는 무엇인가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현재의 </a:t>
            </a:r>
            <a:r>
              <a:rPr lang="ko-KR" altLang="en-US" sz="1400" dirty="0"/>
              <a:t>사용자와 미래의 사용자는 누구이며 어떻게 다른가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사용자가 </a:t>
            </a:r>
            <a:r>
              <a:rPr lang="ko-KR" altLang="en-US" sz="1400" dirty="0"/>
              <a:t>웹사이트에 접속하는 이유는 무엇인가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사용자가 </a:t>
            </a:r>
            <a:r>
              <a:rPr lang="ko-KR" altLang="en-US" sz="1400" dirty="0"/>
              <a:t>웹사이트에서 가장 하고 싶어하는 일은 무엇인가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사용자가 </a:t>
            </a:r>
            <a:r>
              <a:rPr lang="ko-KR" altLang="en-US" sz="1400" dirty="0"/>
              <a:t>웹사이트에서 어떤 종류의 작업을 할 수 있는가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6147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5"/>
            </a:pPr>
            <a:r>
              <a:rPr lang="ko-KR" altLang="en-US" sz="1400" dirty="0" err="1" smtClean="0"/>
              <a:t>콘텐츠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/>
              <a:t>콘텐츠</a:t>
            </a:r>
            <a:r>
              <a:rPr lang="ko-KR" altLang="en-US" sz="1400" dirty="0"/>
              <a:t> 체계의 구성 형태와 선정 이유는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하위 </a:t>
            </a:r>
            <a:r>
              <a:rPr lang="ko-KR" altLang="en-US" sz="1400" dirty="0"/>
              <a:t>페이지에서 별도로 사용한 </a:t>
            </a:r>
            <a:r>
              <a:rPr lang="ko-KR" altLang="en-US" sz="1400" dirty="0" err="1"/>
              <a:t>콘텐츠</a:t>
            </a:r>
            <a:r>
              <a:rPr lang="ko-KR" altLang="en-US" sz="1400" dirty="0"/>
              <a:t> 체계는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 smtClean="0"/>
              <a:t>콘텐츠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구조의 구성 형태와 채택 이유는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하위 </a:t>
            </a:r>
            <a:r>
              <a:rPr lang="ko-KR" altLang="en-US" sz="1400" dirty="0"/>
              <a:t>페이지에서 별도로 사용한 </a:t>
            </a:r>
            <a:r>
              <a:rPr lang="ko-KR" altLang="en-US" sz="1400" dirty="0" err="1"/>
              <a:t>콘텐츠</a:t>
            </a:r>
            <a:r>
              <a:rPr lang="ko-KR" altLang="en-US" sz="1400" dirty="0"/>
              <a:t> 구조는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웹사이트의 </a:t>
            </a:r>
            <a:r>
              <a:rPr lang="ko-KR" altLang="en-US" sz="1400" dirty="0"/>
              <a:t>성격과 </a:t>
            </a:r>
            <a:r>
              <a:rPr lang="ko-KR" altLang="en-US" sz="1400" dirty="0" err="1"/>
              <a:t>콘텐츠의</a:t>
            </a:r>
            <a:r>
              <a:rPr lang="ko-KR" altLang="en-US" sz="1400" dirty="0"/>
              <a:t> 체계 및 구조가 잘 어울리는가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웹사이트를 </a:t>
            </a:r>
            <a:r>
              <a:rPr lang="ko-KR" altLang="en-US" sz="1400" dirty="0"/>
              <a:t>더욱 빛나게 하는 </a:t>
            </a:r>
            <a:r>
              <a:rPr lang="ko-KR" altLang="en-US" sz="1400" dirty="0" err="1"/>
              <a:t>콘텐츠는</a:t>
            </a:r>
            <a:r>
              <a:rPr lang="ko-KR" altLang="en-US" sz="1400" dirty="0"/>
              <a:t> 없는가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웹사이트에서 </a:t>
            </a:r>
            <a:r>
              <a:rPr lang="ko-KR" altLang="en-US" sz="1400" dirty="0"/>
              <a:t>꼭 필요할 만한 좋은 </a:t>
            </a:r>
            <a:r>
              <a:rPr lang="ko-KR" altLang="en-US" sz="1400" dirty="0" err="1"/>
              <a:t>콘텐츠는</a:t>
            </a:r>
            <a:r>
              <a:rPr lang="ko-KR" altLang="en-US" sz="1400" dirty="0"/>
              <a:t> 어떤 것이 있을까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회원이 </a:t>
            </a:r>
            <a:r>
              <a:rPr lang="ko-KR" altLang="en-US" sz="1400" dirty="0" err="1"/>
              <a:t>콘텐츠를</a:t>
            </a:r>
            <a:r>
              <a:rPr lang="ko-KR" altLang="en-US" sz="1400" dirty="0"/>
              <a:t> 제공할 수 있도록 게시판 등의 설계가 잘 되어 있는가</a:t>
            </a:r>
            <a:r>
              <a:rPr lang="en-US" altLang="ko-KR" sz="1400" dirty="0"/>
              <a:t>?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0820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6"/>
            </a:pPr>
            <a:r>
              <a:rPr lang="ko-KR" altLang="en-US" sz="1400" dirty="0" err="1"/>
              <a:t>내비게이션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시스템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브라우저의 </a:t>
            </a:r>
            <a:r>
              <a:rPr lang="ko-KR" altLang="en-US" sz="1400" dirty="0" err="1"/>
              <a:t>내비게이션</a:t>
            </a:r>
            <a:r>
              <a:rPr lang="ko-KR" altLang="en-US" sz="1400" dirty="0"/>
              <a:t> 기능과 부합되지 않는 기능은 없는가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현재의 </a:t>
            </a:r>
            <a:r>
              <a:rPr lang="ko-KR" altLang="en-US" sz="1400" dirty="0"/>
              <a:t>위치를 알려주는 </a:t>
            </a:r>
            <a:r>
              <a:rPr lang="ko-KR" altLang="en-US" sz="1400" dirty="0" err="1"/>
              <a:t>내비게이션</a:t>
            </a:r>
            <a:r>
              <a:rPr lang="ko-KR" altLang="en-US" sz="1400" dirty="0"/>
              <a:t> 형태는 적절한가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글로벌 </a:t>
            </a:r>
            <a:r>
              <a:rPr lang="ko-KR" altLang="en-US" sz="1400" dirty="0" err="1"/>
              <a:t>내비게이션의</a:t>
            </a:r>
            <a:r>
              <a:rPr lang="ko-KR" altLang="en-US" sz="1400" dirty="0"/>
              <a:t> 구성은 적절한가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로컬 </a:t>
            </a:r>
            <a:r>
              <a:rPr lang="ko-KR" altLang="en-US" sz="1400" dirty="0" err="1"/>
              <a:t>내비게이션의</a:t>
            </a:r>
            <a:r>
              <a:rPr lang="ko-KR" altLang="en-US" sz="1400" dirty="0"/>
              <a:t> 구성은 적절한가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문장 </a:t>
            </a:r>
            <a:r>
              <a:rPr lang="ko-KR" altLang="en-US" sz="1400" dirty="0"/>
              <a:t>속 링크의 유무와 적절성은 어떠한가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이미지의 </a:t>
            </a:r>
            <a:r>
              <a:rPr lang="en-US" altLang="ko-KR" sz="1400" dirty="0"/>
              <a:t>ALT </a:t>
            </a:r>
            <a:r>
              <a:rPr lang="ko-KR" altLang="en-US" sz="1400" dirty="0"/>
              <a:t>속성은 잘 되어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웹사이트의 </a:t>
            </a:r>
            <a:r>
              <a:rPr lang="ko-KR" altLang="en-US" sz="1400" dirty="0" err="1"/>
              <a:t>확장성을</a:t>
            </a:r>
            <a:r>
              <a:rPr lang="ko-KR" altLang="en-US" sz="1400" dirty="0"/>
              <a:t> 고려하여 </a:t>
            </a:r>
            <a:r>
              <a:rPr lang="ko-KR" altLang="en-US" sz="1400" dirty="0" err="1"/>
              <a:t>내비게이션을</a:t>
            </a:r>
            <a:r>
              <a:rPr lang="ko-KR" altLang="en-US" sz="1400" dirty="0"/>
              <a:t> 설계하였나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 smtClean="0"/>
              <a:t>내비게이션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바의 위치와 이미지는 적절한가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관련 </a:t>
            </a:r>
            <a:r>
              <a:rPr lang="ko-KR" altLang="en-US" sz="1400" dirty="0"/>
              <a:t>웹사이트로의 연계 내용과 선정 이유는 타당한가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풀다운 </a:t>
            </a:r>
            <a:r>
              <a:rPr lang="ko-KR" altLang="en-US" sz="1400" dirty="0"/>
              <a:t>메뉴가 있다면 옵션이 잘 분류되어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원활한 흐름으로 웹사이트를 안내하고 있는가</a:t>
            </a:r>
            <a:r>
              <a:rPr lang="en-US" altLang="ko-KR" sz="1400" dirty="0" smtClean="0"/>
              <a:t>?</a:t>
            </a:r>
            <a:r>
              <a:rPr lang="ko-KR" altLang="en-US" sz="1400" dirty="0"/>
              <a:t> 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추천 </a:t>
            </a:r>
            <a:r>
              <a:rPr lang="ko-KR" altLang="en-US" sz="1400" dirty="0"/>
              <a:t>웹사이트 등 외부와의 연계는 정확한가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링크의 </a:t>
            </a:r>
            <a:r>
              <a:rPr lang="ko-KR" altLang="en-US" sz="1400" dirty="0"/>
              <a:t>타깃 속성은 해당 페이지의 성격과 잘 </a:t>
            </a:r>
            <a:r>
              <a:rPr lang="ko-KR" altLang="en-US" sz="1400" dirty="0" smtClean="0"/>
              <a:t>어울리나</a:t>
            </a:r>
            <a:r>
              <a:rPr lang="en-US" altLang="ko-KR" sz="1400" dirty="0" smtClean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7935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7"/>
            </a:pPr>
            <a:r>
              <a:rPr lang="ko-KR" altLang="en-US" sz="1400" dirty="0" smtClean="0"/>
              <a:t>레이블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레이블 형식이 텍스트인가</a:t>
            </a:r>
            <a:r>
              <a:rPr lang="en-US" altLang="ko-KR" sz="1400" dirty="0"/>
              <a:t>? </a:t>
            </a:r>
            <a:r>
              <a:rPr lang="ko-KR" altLang="en-US" sz="1400" dirty="0"/>
              <a:t>아이콘인가</a:t>
            </a:r>
            <a:r>
              <a:rPr lang="en-US" altLang="ko-KR" sz="1400" dirty="0"/>
              <a:t>? </a:t>
            </a:r>
            <a:r>
              <a:rPr lang="ko-KR" altLang="en-US" sz="1400" dirty="0"/>
              <a:t>사용하는 데 문제는 없는가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눈에는 </a:t>
            </a:r>
            <a:r>
              <a:rPr lang="ko-KR" altLang="en-US" sz="1400" dirty="0"/>
              <a:t>잘 띄며 빨리 이해할 수 있는 레이블인가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개발자 </a:t>
            </a:r>
            <a:r>
              <a:rPr lang="ko-KR" altLang="en-US" sz="1400" dirty="0"/>
              <a:t>중심의 레이블인가</a:t>
            </a:r>
            <a:r>
              <a:rPr lang="en-US" altLang="ko-KR" sz="1400" dirty="0"/>
              <a:t>? </a:t>
            </a:r>
            <a:r>
              <a:rPr lang="ko-KR" altLang="en-US" sz="1400" dirty="0"/>
              <a:t>사용자 중심의 레이블인가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서투르고 </a:t>
            </a:r>
            <a:r>
              <a:rPr lang="ko-KR" altLang="en-US" sz="1400" dirty="0"/>
              <a:t>전문적이지 못한 레이블은 없는가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레이블의 </a:t>
            </a:r>
            <a:r>
              <a:rPr lang="ko-KR" altLang="en-US" sz="1400" dirty="0"/>
              <a:t>일관성과 친밀감</a:t>
            </a:r>
            <a:r>
              <a:rPr lang="en-US" altLang="ko-KR" sz="1400" dirty="0"/>
              <a:t>(</a:t>
            </a:r>
            <a:r>
              <a:rPr lang="ko-KR" altLang="en-US" sz="1400" dirty="0"/>
              <a:t>범용적</a:t>
            </a:r>
            <a:r>
              <a:rPr lang="en-US" altLang="ko-KR" sz="1400" dirty="0"/>
              <a:t>)</a:t>
            </a:r>
            <a:r>
              <a:rPr lang="ko-KR" altLang="en-US" sz="1400" dirty="0"/>
              <a:t>은 있는가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레이블이 </a:t>
            </a:r>
            <a:r>
              <a:rPr lang="ko-KR" altLang="en-US" sz="1400" dirty="0"/>
              <a:t>이미지일 경우 보조설명</a:t>
            </a:r>
            <a:r>
              <a:rPr lang="en-US" altLang="ko-KR" sz="1400" dirty="0"/>
              <a:t>ALT </a:t>
            </a:r>
            <a:r>
              <a:rPr lang="ko-KR" altLang="en-US" sz="1400" dirty="0"/>
              <a:t>은 잘 되어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틀에 </a:t>
            </a:r>
            <a:r>
              <a:rPr lang="ko-KR" altLang="en-US" sz="1400" dirty="0"/>
              <a:t>박혀있는 레이블인가</a:t>
            </a:r>
            <a:r>
              <a:rPr lang="en-US" altLang="ko-KR" sz="1400" dirty="0"/>
              <a:t>? </a:t>
            </a:r>
            <a:r>
              <a:rPr lang="ko-KR" altLang="en-US" sz="1400" dirty="0"/>
              <a:t>아니면 사이트에 잘 어울리도록 계획된 레이블인가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레이블의 </a:t>
            </a:r>
            <a:r>
              <a:rPr lang="ko-KR" altLang="en-US" sz="1400" dirty="0"/>
              <a:t>범주와 깊이 등을 잘 고려하여 페이지를 구성하였나</a:t>
            </a:r>
            <a:r>
              <a:rPr lang="en-US" altLang="ko-KR" sz="1400" dirty="0"/>
              <a:t>?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73141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8"/>
            </a:pPr>
            <a:r>
              <a:rPr lang="ko-KR" altLang="en-US" sz="1400" dirty="0"/>
              <a:t>페이지 </a:t>
            </a:r>
            <a:r>
              <a:rPr lang="ko-KR" altLang="en-US" sz="1400" dirty="0" smtClean="0"/>
              <a:t>구성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페이지의 크기는 사용자를 고려하였나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전체적인 </a:t>
            </a:r>
            <a:r>
              <a:rPr lang="ko-KR" altLang="en-US" sz="1400" dirty="0"/>
              <a:t>페이지 레이아웃이 조화로운가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창의 </a:t>
            </a:r>
            <a:r>
              <a:rPr lang="ko-KR" altLang="en-US" sz="1400" dirty="0"/>
              <a:t>크기에 따라 페이지가 변화되는 점은 없나</a:t>
            </a:r>
            <a:r>
              <a:rPr lang="en-US" altLang="ko-KR" sz="1400" dirty="0" smtClean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endParaRPr lang="en-US" altLang="ko-KR" sz="1400" dirty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8"/>
            </a:pPr>
            <a:r>
              <a:rPr lang="ko-KR" altLang="en-US" sz="1400" dirty="0"/>
              <a:t>검색 시스템</a:t>
            </a:r>
            <a:r>
              <a:rPr lang="en-US" altLang="ko-KR" sz="1400" dirty="0"/>
              <a:t>, </a:t>
            </a:r>
            <a:r>
              <a:rPr lang="ko-KR" altLang="en-US" sz="1400" dirty="0"/>
              <a:t>통계 </a:t>
            </a:r>
            <a:r>
              <a:rPr lang="en-US" altLang="ko-KR" sz="1400" dirty="0" smtClean="0"/>
              <a:t>BBS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해당 사이트에서 꼭 검색 시스템이 필요한가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필요하다면 </a:t>
            </a:r>
            <a:r>
              <a:rPr lang="ko-KR" altLang="en-US" sz="1400" dirty="0"/>
              <a:t>사용하기 편리하게 설계가 잘 되어 있는가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사용자 </a:t>
            </a:r>
            <a:r>
              <a:rPr lang="ko-KR" altLang="en-US" sz="1400" dirty="0"/>
              <a:t>분석을 할 수 있는 통계 시스템이 있는가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사이트의 </a:t>
            </a:r>
            <a:r>
              <a:rPr lang="ko-KR" altLang="en-US" sz="1400" dirty="0"/>
              <a:t>목적과 통계 시스템 </a:t>
            </a:r>
            <a:r>
              <a:rPr lang="en-US" altLang="ko-KR" sz="1400" dirty="0"/>
              <a:t>DB </a:t>
            </a:r>
            <a:r>
              <a:rPr lang="ko-KR" altLang="en-US" sz="1400" dirty="0"/>
              <a:t>등이 적절한가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게시판의 </a:t>
            </a:r>
            <a:r>
              <a:rPr lang="ko-KR" altLang="en-US" sz="1400" dirty="0"/>
              <a:t>관리는 잘 하고 있나</a:t>
            </a:r>
            <a:r>
              <a:rPr lang="en-US" altLang="ko-KR" sz="1400" dirty="0"/>
              <a:t>? </a:t>
            </a:r>
            <a:r>
              <a:rPr lang="ko-KR" altLang="en-US" sz="1400" dirty="0"/>
              <a:t>담당자와 관리 주기는 어떠한가</a:t>
            </a:r>
            <a:r>
              <a:rPr lang="en-US" altLang="ko-KR" sz="1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96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3296"/>
            <a:ext cx="5645070" cy="360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통계 웹사이트를 활용한 정확한 정보 확보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삼성경제연구소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126936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10"/>
            </a:pPr>
            <a:r>
              <a:rPr lang="ko-KR" altLang="en-US" sz="1400" dirty="0" smtClean="0"/>
              <a:t>그래픽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해당 웹사이트에 장착된 디자인이 필요한가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디자인의 </a:t>
            </a:r>
            <a:r>
              <a:rPr lang="ko-KR" altLang="en-US" sz="1400" dirty="0"/>
              <a:t>로딩 속도는 느리지 않은가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디자인의 </a:t>
            </a:r>
            <a:r>
              <a:rPr lang="ko-KR" altLang="en-US" sz="1400" dirty="0"/>
              <a:t>크기는 적당히 분리되어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메인 </a:t>
            </a:r>
            <a:r>
              <a:rPr lang="ko-KR" altLang="en-US" sz="1400" dirty="0"/>
              <a:t>페이지의 디자인은 웹사이트를 잘 설명하고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디자인의 </a:t>
            </a:r>
            <a:r>
              <a:rPr lang="ko-KR" altLang="en-US" sz="1400" dirty="0"/>
              <a:t>색상 등이 웹사이트와 어울리며 편안한가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오히려 </a:t>
            </a:r>
            <a:r>
              <a:rPr lang="ko-KR" altLang="en-US" sz="1400" dirty="0"/>
              <a:t>디자인이 웹사이트의 </a:t>
            </a:r>
            <a:r>
              <a:rPr lang="ko-KR" altLang="en-US" sz="1400" dirty="0" err="1"/>
              <a:t>내비게이션에</a:t>
            </a:r>
            <a:r>
              <a:rPr lang="ko-KR" altLang="en-US" sz="1400" dirty="0"/>
              <a:t> 방해되지 않는가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참신한 </a:t>
            </a:r>
            <a:r>
              <a:rPr lang="ko-KR" altLang="en-US" sz="1400" dirty="0"/>
              <a:t>아이디어의 디자인인가</a:t>
            </a:r>
            <a:r>
              <a:rPr lang="en-US" altLang="ko-KR" sz="1400" dirty="0" smtClean="0"/>
              <a:t>?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0106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11"/>
            </a:pPr>
            <a:r>
              <a:rPr lang="ko-KR" altLang="en-US" sz="1400" dirty="0" smtClean="0"/>
              <a:t>운영 및 관리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어떤 검색 엔진에 등록되어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검색 </a:t>
            </a:r>
            <a:r>
              <a:rPr lang="ko-KR" altLang="en-US" sz="1400" dirty="0"/>
              <a:t>엔진이 적절한 분류에 등록되어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해당 </a:t>
            </a:r>
            <a:r>
              <a:rPr lang="ko-KR" altLang="en-US" sz="1400" dirty="0"/>
              <a:t>웹사이트에서 제일 빠르고 상위에 검색되나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검색 </a:t>
            </a:r>
            <a:r>
              <a:rPr lang="ko-KR" altLang="en-US" sz="1400" dirty="0"/>
              <a:t>키워드</a:t>
            </a:r>
            <a:r>
              <a:rPr lang="en-US" altLang="ko-KR" sz="1400" dirty="0"/>
              <a:t>(</a:t>
            </a:r>
            <a:r>
              <a:rPr lang="ko-KR" altLang="en-US" sz="1400" dirty="0"/>
              <a:t>한글 </a:t>
            </a:r>
            <a:r>
              <a:rPr lang="en-US" altLang="ko-KR" sz="1400" dirty="0"/>
              <a:t>· </a:t>
            </a:r>
            <a:r>
              <a:rPr lang="ko-KR" altLang="en-US" sz="1400" dirty="0"/>
              <a:t>영문</a:t>
            </a:r>
            <a:r>
              <a:rPr lang="en-US" altLang="ko-KR" sz="1400" dirty="0"/>
              <a:t>)</a:t>
            </a:r>
            <a:r>
              <a:rPr lang="ko-KR" altLang="en-US" sz="1400" dirty="0"/>
              <a:t>는 정확한가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검색 </a:t>
            </a:r>
            <a:r>
              <a:rPr lang="ko-KR" altLang="en-US" sz="1400" dirty="0"/>
              <a:t>엔진에 웹사이트 설명은 잘 되어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 smtClean="0"/>
              <a:t>페이지별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타이틀 설정은 잘 되어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웹사이트의 </a:t>
            </a:r>
            <a:r>
              <a:rPr lang="ko-KR" altLang="en-US" sz="1400" dirty="0"/>
              <a:t>갱신 주기는 어느 정도인가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사용자 </a:t>
            </a:r>
            <a:r>
              <a:rPr lang="ko-KR" altLang="en-US" sz="1400" dirty="0"/>
              <a:t>권한 설정은 잘 되어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사용자 </a:t>
            </a:r>
            <a:r>
              <a:rPr lang="ko-KR" altLang="en-US" sz="1400" dirty="0"/>
              <a:t>서비스의 관리는 잘 되고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회원제인가</a:t>
            </a:r>
            <a:r>
              <a:rPr lang="en-US" altLang="ko-KR" sz="1400" dirty="0"/>
              <a:t>? </a:t>
            </a:r>
            <a:r>
              <a:rPr lang="ko-KR" altLang="en-US" sz="1400" dirty="0"/>
              <a:t>적절한가</a:t>
            </a:r>
            <a:r>
              <a:rPr lang="en-US" altLang="ko-KR" sz="1400" dirty="0"/>
              <a:t>? </a:t>
            </a:r>
            <a:r>
              <a:rPr lang="ko-KR" altLang="en-US" sz="1400" dirty="0"/>
              <a:t>오히려 방해요소는 없는가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시기별 회원 관리 프로그램은 잘 계획되어 있나</a:t>
            </a:r>
            <a:r>
              <a:rPr lang="en-US" altLang="ko-KR" sz="1400" dirty="0" smtClean="0"/>
              <a:t>?</a:t>
            </a:r>
            <a:r>
              <a:rPr lang="ko-KR" altLang="en-US" sz="1400" dirty="0"/>
              <a:t> 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현재의 </a:t>
            </a:r>
            <a:r>
              <a:rPr lang="ko-KR" altLang="en-US" sz="1400" dirty="0"/>
              <a:t>기술 수준과 사용자를 고려하여 가장 경제적으로 운영</a:t>
            </a:r>
            <a:r>
              <a:rPr lang="en-US" altLang="ko-KR" sz="1400" dirty="0"/>
              <a:t>, </a:t>
            </a:r>
            <a:r>
              <a:rPr lang="ko-KR" altLang="en-US" sz="1400" dirty="0"/>
              <a:t>관리하고 있나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err="1" smtClean="0"/>
              <a:t>모바일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웹과 잘 연계되어 있는가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303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웹사이트 평가 체크리스트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12"/>
            </a:pPr>
            <a:r>
              <a:rPr lang="ko-KR" altLang="en-US" sz="1400" dirty="0" smtClean="0"/>
              <a:t>마케팅</a:t>
            </a:r>
            <a:endParaRPr lang="en-US" altLang="ko-KR" sz="1400" dirty="0" smtClean="0"/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/>
              <a:t>타깃 마케팅은 무엇인가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좋은 </a:t>
            </a:r>
            <a:r>
              <a:rPr lang="ko-KR" altLang="en-US" sz="1400" dirty="0"/>
              <a:t>아이디어의 이벤트가 진행되고 있는가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시기별 </a:t>
            </a:r>
            <a:r>
              <a:rPr lang="ko-KR" altLang="en-US" sz="1400" dirty="0"/>
              <a:t>마케팅 계획은 적절한가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회원이 </a:t>
            </a:r>
            <a:r>
              <a:rPr lang="ko-KR" altLang="en-US" sz="1400" dirty="0"/>
              <a:t>제공하는 것에 대한 보상은 적절한가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수익성이 </a:t>
            </a:r>
            <a:r>
              <a:rPr lang="ko-KR" altLang="en-US" sz="1400" dirty="0"/>
              <a:t>있는 웹사이트 전략인가</a:t>
            </a:r>
            <a:r>
              <a:rPr lang="en-US" altLang="ko-KR" sz="1400" dirty="0"/>
              <a:t>?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dirty="0" smtClean="0"/>
              <a:t>경쟁사의 </a:t>
            </a:r>
            <a:r>
              <a:rPr lang="ko-KR" altLang="en-US" sz="1400" dirty="0"/>
              <a:t>웹사이트를 철저히 분석하고 경쟁우위를 확보할 수 있나</a:t>
            </a:r>
            <a:r>
              <a:rPr lang="en-US" altLang="ko-KR" sz="1400" dirty="0" smtClean="0"/>
              <a:t>?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451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다양한 웹사이트 분석 툴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애널리틱스</a:t>
            </a:r>
            <a:endParaRPr lang="en-US" altLang="ko-KR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34605"/>
            <a:ext cx="6132926" cy="316307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19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다양한 웹사이트 분석 툴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2"/>
            </a:pPr>
            <a:r>
              <a:rPr lang="ko-KR" altLang="en-US" sz="1400" dirty="0" err="1"/>
              <a:t>피윅</a:t>
            </a:r>
            <a:endParaRPr lang="en-US" altLang="ko-KR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34605"/>
            <a:ext cx="5334000" cy="26479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8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03. </a:t>
            </a:r>
            <a:r>
              <a:rPr lang="ko-KR" altLang="en-US" dirty="0"/>
              <a:t>웹사이트 평가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다양한 웹사이트 분석 툴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400" dirty="0" err="1"/>
              <a:t>어도비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애널리틱스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클라우드</a:t>
            </a:r>
            <a:endParaRPr lang="en-US" altLang="ko-KR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34605"/>
            <a:ext cx="6120680" cy="394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54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벤치마킹의 개념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벤치마킹이란 </a:t>
            </a:r>
            <a:r>
              <a:rPr lang="ko-KR" altLang="en-US" sz="1400" b="0" dirty="0"/>
              <a:t>자신이 가지고 있는 것을 토대로 다른 것의 일류 요소를 </a:t>
            </a:r>
            <a:r>
              <a:rPr lang="ko-KR" altLang="en-US" sz="1400" b="0" dirty="0" smtClean="0"/>
              <a:t>접목시켜 새로운 </a:t>
            </a:r>
            <a:r>
              <a:rPr lang="ko-KR" altLang="en-US" sz="1400" b="0" dirty="0"/>
              <a:t>구성을 만들어 내는 것이라 정의할 수 있다</a:t>
            </a:r>
            <a:r>
              <a:rPr lang="en-US" altLang="ko-KR" sz="1400" b="0" dirty="0"/>
              <a:t>.</a:t>
            </a:r>
            <a:endParaRPr lang="en-US" altLang="ko-KR" sz="1400" b="0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39552" y="3140968"/>
            <a:ext cx="820891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</a:pPr>
            <a:r>
              <a:rPr lang="ko-KR" altLang="en-US" sz="2000" smtClean="0"/>
              <a:t>벤치마킹의 요건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39552" y="3789040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평가 </a:t>
            </a:r>
            <a:r>
              <a:rPr lang="ko-KR" altLang="en-US" sz="1400" b="0" dirty="0"/>
              <a:t>기준이 명확해야 한다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객관적인 </a:t>
            </a:r>
            <a:r>
              <a:rPr lang="ko-KR" altLang="en-US" sz="1400" b="0" dirty="0"/>
              <a:t>데이터를 수집할 수 있어야 한다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어떻게 </a:t>
            </a:r>
            <a:r>
              <a:rPr lang="ko-KR" altLang="en-US" sz="1400" b="0" dirty="0" err="1"/>
              <a:t>벤치마킹해야</a:t>
            </a:r>
            <a:r>
              <a:rPr lang="ko-KR" altLang="en-US" sz="1400" b="0" dirty="0"/>
              <a:t> 한다는 구체적인 방안이 제시되어야 한다</a:t>
            </a:r>
            <a:r>
              <a:rPr lang="en-US" altLang="ko-KR" sz="1400" b="0" dirty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smtClean="0"/>
              <a:t>철저하게 </a:t>
            </a:r>
            <a:r>
              <a:rPr lang="ko-KR" altLang="en-US" sz="1400" b="0" dirty="0"/>
              <a:t>외부적인 관점에서 진행해야 한다</a:t>
            </a:r>
            <a:r>
              <a:rPr lang="en-US" altLang="ko-KR" sz="1400" b="0" dirty="0"/>
              <a:t>.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253941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벤치마킹의 </a:t>
            </a:r>
            <a:r>
              <a:rPr lang="en-US" altLang="ko-KR" sz="2000" dirty="0"/>
              <a:t>4</a:t>
            </a:r>
            <a:r>
              <a:rPr lang="ko-KR" altLang="en-US" sz="2000" dirty="0"/>
              <a:t>단계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계획</a:t>
            </a:r>
            <a:endParaRPr lang="en-US" altLang="ko-KR" sz="1400" b="0" dirty="0" smtClean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수행</a:t>
            </a:r>
            <a:endParaRPr lang="en-US" altLang="ko-KR" sz="1400" b="0" dirty="0" smtClean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smtClean="0"/>
              <a:t>전략</a:t>
            </a:r>
            <a:endParaRPr lang="en-US" altLang="ko-KR" sz="1400" b="0" dirty="0" smtClean="0"/>
          </a:p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err="1" smtClean="0"/>
              <a:t>리모델</a:t>
            </a:r>
            <a:r>
              <a:rPr lang="ko-KR" altLang="en-US" sz="1400" b="0" dirty="0" err="1"/>
              <a:t>링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5728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벤치마킹 추천 웹사이트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/>
            </a:pPr>
            <a:r>
              <a:rPr lang="ko-KR" altLang="en-US" sz="1400" b="0" dirty="0" err="1"/>
              <a:t>어워드</a:t>
            </a:r>
            <a:endParaRPr lang="en-US" altLang="ko-KR" sz="1400" b="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6798459" cy="346103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09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벤치마킹 추천 웹사이트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2"/>
            </a:pPr>
            <a:r>
              <a:rPr lang="en-US" altLang="ko-KR" sz="1400" b="0" dirty="0"/>
              <a:t>GD</a:t>
            </a:r>
            <a:r>
              <a:rPr lang="ko-KR" altLang="en-US" sz="1400" b="0" dirty="0"/>
              <a:t>웹</a:t>
            </a:r>
            <a:endParaRPr lang="en-US" altLang="ko-KR" sz="1400" b="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7"/>
            <a:ext cx="5616624" cy="392826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76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3296"/>
            <a:ext cx="5956931" cy="360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통계 웹사이트를 활용한 정확한 정보 확보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코리안클릭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91153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벤치마킹 추천 웹사이트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Clr>
                <a:srgbClr val="3C479D"/>
              </a:buClr>
              <a:buFont typeface="+mj-ea"/>
              <a:buAutoNum type="circleNumDbPlain" startAt="3"/>
            </a:pPr>
            <a:r>
              <a:rPr lang="ko-KR" altLang="en-US" sz="1400" b="0" dirty="0" err="1"/>
              <a:t>셀렉티드</a:t>
            </a:r>
            <a:r>
              <a:rPr lang="ko-KR" altLang="en-US" sz="1400" b="0" dirty="0"/>
              <a:t> </a:t>
            </a:r>
            <a:r>
              <a:rPr lang="ko-KR" altLang="en-US" sz="1400" b="0" dirty="0" err="1"/>
              <a:t>웹디자인</a:t>
            </a:r>
            <a:endParaRPr lang="en-US" altLang="ko-KR" sz="1400" b="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7"/>
            <a:ext cx="7200000" cy="312406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938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34" y="3068960"/>
            <a:ext cx="4175717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0" y="3068960"/>
            <a:ext cx="4181375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벤치마킹의 절차와 요소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5-10] </a:t>
            </a:r>
            <a:r>
              <a:rPr lang="ko-KR" altLang="en-US" sz="1400" dirty="0"/>
              <a:t>벤치마킹의 사례</a:t>
            </a:r>
            <a:endParaRPr lang="en-US" altLang="ko-KR" sz="1400" b="0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경쟁사 유사 웹사이트 벤치마킹</a:t>
            </a:r>
            <a:endParaRPr lang="en-US" altLang="ko-KR" sz="1400" b="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2240" y="6165304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(a)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벤치마킹의 사례 </a:t>
            </a:r>
            <a:r>
              <a:rPr lang="ko-KR" altLang="en-US" sz="1100" b="1" dirty="0" smtClean="0">
                <a:solidFill>
                  <a:schemeClr val="accent1"/>
                </a:solidFill>
                <a:latin typeface="+mn-lt"/>
              </a:rPr>
              <a:t>①</a:t>
            </a:r>
            <a:endParaRPr lang="ko-KR" altLang="en-US" sz="11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8006" y="6165304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(b)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벤치마킹의 사례 ②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9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34" y="3068960"/>
            <a:ext cx="4178268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0" y="3068960"/>
            <a:ext cx="4161882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벤치마킹의 절차와 요소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5-10] </a:t>
            </a:r>
            <a:r>
              <a:rPr lang="ko-KR" altLang="en-US" sz="1400" dirty="0"/>
              <a:t>벤치마킹의 사례</a:t>
            </a:r>
            <a:endParaRPr lang="en-US" altLang="ko-KR" sz="1400" b="0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경쟁사 유사 웹사이트 벤치마킹</a:t>
            </a:r>
            <a:endParaRPr lang="en-US" altLang="ko-KR" sz="1400" b="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32240" y="6165304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(c)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벤치마킹의 사례 ③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48006" y="6165304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100" b="1" dirty="0">
                <a:solidFill>
                  <a:schemeClr val="accent1"/>
                </a:solidFill>
                <a:latin typeface="+mn-lt"/>
              </a:rPr>
              <a:t>(d) </a:t>
            </a:r>
            <a:r>
              <a:rPr lang="ko-KR" altLang="en-US" sz="1100" b="1" dirty="0">
                <a:solidFill>
                  <a:schemeClr val="accent1"/>
                </a:solidFill>
                <a:latin typeface="+mn-lt"/>
              </a:rPr>
              <a:t>벤치마킹의 사례 ④</a:t>
            </a:r>
            <a:endParaRPr lang="en-US" altLang="ko-KR" sz="11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21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벤치마킹의 절차와 요소</a:t>
            </a:r>
            <a:endParaRPr lang="en-US" altLang="ko-KR" sz="2000" dirty="0">
              <a:solidFill>
                <a:schemeClr val="accent2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7200000" cy="463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1043608" y="1844824"/>
            <a:ext cx="640201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C479D"/>
              </a:buClr>
              <a:buNone/>
            </a:pPr>
            <a:r>
              <a:rPr lang="en-US" altLang="ko-KR" sz="1400" dirty="0" smtClean="0">
                <a:solidFill>
                  <a:schemeClr val="tx2"/>
                </a:solidFill>
              </a:rPr>
              <a:t>[</a:t>
            </a:r>
            <a:r>
              <a:rPr lang="ko-KR" altLang="en-US" sz="1400" dirty="0" smtClean="0">
                <a:solidFill>
                  <a:schemeClr val="tx2"/>
                </a:solidFill>
              </a:rPr>
              <a:t>사례 </a:t>
            </a:r>
            <a:r>
              <a:rPr lang="en-US" altLang="ko-KR" sz="1400" dirty="0" smtClean="0">
                <a:solidFill>
                  <a:schemeClr val="tx2"/>
                </a:solidFill>
              </a:rPr>
              <a:t>5-10] </a:t>
            </a:r>
            <a:r>
              <a:rPr lang="ko-KR" altLang="en-US" sz="1400" dirty="0"/>
              <a:t>벤치마킹의 사례</a:t>
            </a:r>
            <a:endParaRPr lang="en-US" altLang="ko-KR" sz="1400" b="0" dirty="0" smtClean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946367" y="2492896"/>
            <a:ext cx="6217921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콘텐츠의</a:t>
            </a:r>
            <a:r>
              <a:rPr lang="ko-KR" altLang="en-US" sz="1400" b="0" dirty="0"/>
              <a:t> 성격에 따른 비교</a:t>
            </a:r>
            <a:endParaRPr lang="en-US" altLang="ko-KR" sz="1400" b="0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3068960"/>
            <a:ext cx="6480000" cy="1482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1637" r="3596"/>
          <a:stretch/>
        </p:blipFill>
        <p:spPr bwMode="auto">
          <a:xfrm>
            <a:off x="1341125" y="4551354"/>
            <a:ext cx="6472800" cy="1661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0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1592830"/>
            <a:ext cx="6480000" cy="475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54"/>
          <a:stretch/>
        </p:blipFill>
        <p:spPr bwMode="auto">
          <a:xfrm>
            <a:off x="1332000" y="1278285"/>
            <a:ext cx="6480000" cy="34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3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04. </a:t>
            </a:r>
            <a:r>
              <a:rPr lang="ko-KR" altLang="en-US" dirty="0"/>
              <a:t>벤치마킹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1612787"/>
            <a:ext cx="6480000" cy="138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00" y="3001358"/>
            <a:ext cx="6480000" cy="2155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54"/>
          <a:stretch/>
        </p:blipFill>
        <p:spPr bwMode="auto">
          <a:xfrm>
            <a:off x="1332000" y="1278285"/>
            <a:ext cx="6480000" cy="34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14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2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통계 웹사이트를 활용한 정확한 정보 확보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인터넷통계정보검색시스템</a:t>
            </a:r>
            <a:endParaRPr lang="en-US" altLang="ko-KR" sz="1400" b="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3296"/>
            <a:ext cx="5753151" cy="360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988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3295"/>
            <a:ext cx="4121622" cy="236656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통계 웹사이트를 활용한 정확한 정보 확보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 err="1"/>
              <a:t>랭키닷컴</a:t>
            </a:r>
            <a:endParaRPr lang="en-US" altLang="ko-KR" sz="1400" b="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75" y="2493297"/>
            <a:ext cx="3712348" cy="2807912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1560" y="4976397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50" b="1" dirty="0">
                <a:solidFill>
                  <a:schemeClr val="accent1"/>
                </a:solidFill>
                <a:latin typeface="+mn-lt"/>
              </a:rPr>
              <a:t>(a) 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메인 페이지</a:t>
            </a:r>
            <a:endParaRPr lang="en-US" altLang="ko-KR" sz="105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9075" y="5445224"/>
            <a:ext cx="2519312" cy="29835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50" b="1" dirty="0">
                <a:solidFill>
                  <a:schemeClr val="accent1"/>
                </a:solidFill>
                <a:latin typeface="+mn-lt"/>
              </a:rPr>
              <a:t>(b) </a:t>
            </a:r>
            <a:r>
              <a:rPr lang="ko-KR" altLang="en-US" sz="1050" b="1" dirty="0" err="1">
                <a:solidFill>
                  <a:schemeClr val="accent1"/>
                </a:solidFill>
                <a:latin typeface="+mn-lt"/>
              </a:rPr>
              <a:t>앱</a:t>
            </a:r>
            <a:r>
              <a:rPr lang="ko-KR" altLang="en-US" sz="1050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ko-KR" sz="1050" b="1" dirty="0">
                <a:solidFill>
                  <a:schemeClr val="accent1"/>
                </a:solidFill>
                <a:latin typeface="+mn-lt"/>
              </a:rPr>
              <a:t>TOP 100</a:t>
            </a:r>
          </a:p>
        </p:txBody>
      </p:sp>
    </p:spTree>
    <p:extLst>
      <p:ext uri="{BB962C8B-B14F-4D97-AF65-F5344CB8AC3E}">
        <p14:creationId xmlns:p14="http://schemas.microsoft.com/office/powerpoint/2010/main" val="388217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93295"/>
            <a:ext cx="4498336" cy="3600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3C479D"/>
                </a:solidFill>
              </a:rPr>
              <a:t>01. </a:t>
            </a:r>
            <a:r>
              <a:rPr lang="ko-KR" altLang="en-US" dirty="0"/>
              <a:t>환경 분석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1152128"/>
          </a:xfrm>
        </p:spPr>
        <p:txBody>
          <a:bodyPr/>
          <a:lstStyle/>
          <a:p>
            <a:pPr>
              <a:buClr>
                <a:srgbClr val="3C479D"/>
              </a:buClr>
            </a:pPr>
            <a:r>
              <a:rPr lang="ko-KR" altLang="en-US" sz="2000" dirty="0"/>
              <a:t>통계 웹사이트를 활용한 정확한 정보 확보</a:t>
            </a:r>
            <a:endParaRPr lang="en-US" altLang="ko-KR" sz="2000" dirty="0" smtClean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39552" y="1844824"/>
            <a:ext cx="820891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3C479D"/>
              </a:buClr>
              <a:buFont typeface="Arial" pitchFamily="34" charset="0"/>
              <a:buChar char="•"/>
            </a:pPr>
            <a:r>
              <a:rPr lang="ko-KR" altLang="en-US" sz="1400" b="0" dirty="0"/>
              <a:t>공공데이터포털</a:t>
            </a:r>
            <a:endParaRPr lang="en-US" altLang="ko-KR" sz="1400" b="0" dirty="0" smtClean="0"/>
          </a:p>
        </p:txBody>
      </p:sp>
    </p:spTree>
    <p:extLst>
      <p:ext uri="{BB962C8B-B14F-4D97-AF65-F5344CB8AC3E}">
        <p14:creationId xmlns:p14="http://schemas.microsoft.com/office/powerpoint/2010/main" val="17526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10976</TotalTime>
  <Words>2267</Words>
  <Application>Microsoft Office PowerPoint</Application>
  <PresentationFormat>화면 슬라이드 쇼(4:3)</PresentationFormat>
  <Paragraphs>430</Paragraphs>
  <Slides>66</Slides>
  <Notes>63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Office 테마</vt:lpstr>
      <vt:lpstr>05. 웹사이트 분석</vt:lpstr>
      <vt:lpstr>PowerPoint 프레젠테이션</vt:lpstr>
      <vt:lpstr>01. 환경 분석</vt:lpstr>
      <vt:lpstr>01. 환경 분석</vt:lpstr>
      <vt:lpstr>01. 환경 분석</vt:lpstr>
      <vt:lpstr>01. 환경 분석</vt:lpstr>
      <vt:lpstr>01. 환경 분석</vt:lpstr>
      <vt:lpstr>01. 환경 분석</vt:lpstr>
      <vt:lpstr>01. 환경 분석</vt:lpstr>
      <vt:lpstr>01. 환경 분석</vt:lpstr>
      <vt:lpstr>01. 환경 분석</vt:lpstr>
      <vt:lpstr>01. 환경 분석</vt:lpstr>
      <vt:lpstr>01. 환경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02. 사용자 분석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03. 웹사이트 평가</vt:lpstr>
      <vt:lpstr>04. 벤치마킹</vt:lpstr>
      <vt:lpstr>04. 벤치마킹</vt:lpstr>
      <vt:lpstr>04. 벤치마킹</vt:lpstr>
      <vt:lpstr>04. 벤치마킹</vt:lpstr>
      <vt:lpstr>04. 벤치마킹</vt:lpstr>
      <vt:lpstr>04. 벤치마킹</vt:lpstr>
      <vt:lpstr>04. 벤치마킹</vt:lpstr>
      <vt:lpstr>04. 벤치마킹</vt:lpstr>
      <vt:lpstr>04. 벤치마킹</vt:lpstr>
      <vt:lpstr>04. 벤치마킹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이동훈</dc:creator>
  <cp:lastModifiedBy>김성무</cp:lastModifiedBy>
  <cp:revision>773</cp:revision>
  <dcterms:created xsi:type="dcterms:W3CDTF">2012-07-11T10:23:22Z</dcterms:created>
  <dcterms:modified xsi:type="dcterms:W3CDTF">2018-12-10T07:36:58Z</dcterms:modified>
</cp:coreProperties>
</file>